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Righteous"/>
      <p:regular r:id="rId31"/>
    </p:embeddedFont>
    <p:embeddedFont>
      <p:font typeface="Quicksan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4" roundtripDataSignature="AMtx7mhwFlkl2hYonDTCYQrQA1wpa46A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ighteous-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Quicksand-bold.fntdata"/><Relationship Id="rId10" Type="http://schemas.openxmlformats.org/officeDocument/2006/relationships/slide" Target="slides/slide5.xml"/><Relationship Id="rId32" Type="http://schemas.openxmlformats.org/officeDocument/2006/relationships/font" Target="fonts/Quicksand-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5"/>
          <p:cNvSpPr/>
          <p:nvPr>
            <p:ph idx="2" type="pic"/>
          </p:nvPr>
        </p:nvSpPr>
        <p:spPr>
          <a:xfrm>
            <a:off x="5183188" y="987425"/>
            <a:ext cx="6172200" cy="4873625"/>
          </a:xfrm>
          <a:prstGeom prst="rect">
            <a:avLst/>
          </a:prstGeom>
          <a:noFill/>
          <a:ln>
            <a:noFill/>
          </a:ln>
        </p:spPr>
      </p:sp>
      <p:sp>
        <p:nvSpPr>
          <p:cNvPr id="68" name="Google Shape;68;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7.png"/><Relationship Id="rId11" Type="http://schemas.openxmlformats.org/officeDocument/2006/relationships/image" Target="../media/image27.png"/><Relationship Id="rId10" Type="http://schemas.openxmlformats.org/officeDocument/2006/relationships/image" Target="../media/image24.png"/><Relationship Id="rId9" Type="http://schemas.openxmlformats.org/officeDocument/2006/relationships/image" Target="../media/image28.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87" name="Shape 87"/>
        <p:cNvGrpSpPr/>
        <p:nvPr/>
      </p:nvGrpSpPr>
      <p:grpSpPr>
        <a:xfrm>
          <a:off x="0" y="0"/>
          <a:ext cx="0" cy="0"/>
          <a:chOff x="0" y="0"/>
          <a:chExt cx="0" cy="0"/>
        </a:xfrm>
      </p:grpSpPr>
      <p:sp>
        <p:nvSpPr>
          <p:cNvPr id="88" name="Google Shape;88;p1"/>
          <p:cNvSpPr/>
          <p:nvPr/>
        </p:nvSpPr>
        <p:spPr>
          <a:xfrm>
            <a:off x="4270418" y="495630"/>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p:nvPr/>
        </p:nvSpPr>
        <p:spPr>
          <a:xfrm>
            <a:off x="4293330" y="495631"/>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a:off x="4293329" y="488989"/>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p:nvPr/>
        </p:nvSpPr>
        <p:spPr>
          <a:xfrm rot="-7931">
            <a:off x="4286547" y="486555"/>
            <a:ext cx="3653968" cy="5884892"/>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water, tree, reef, swimming&#10;&#10;Description automatically generated" id="92" name="Google Shape;92;p1"/>
          <p:cNvPicPr preferRelativeResize="0"/>
          <p:nvPr/>
        </p:nvPicPr>
        <p:blipFill rotWithShape="1">
          <a:blip r:embed="rId3">
            <a:alphaModFix/>
          </a:blip>
          <a:srcRect b="0" l="0" r="0" t="0"/>
          <a:stretch/>
        </p:blipFill>
        <p:spPr>
          <a:xfrm>
            <a:off x="4270418" y="18827999"/>
            <a:ext cx="1254232" cy="1556175"/>
          </a:xfrm>
          <a:custGeom>
            <a:rect b="b" l="l" r="r" t="t"/>
            <a:pathLst>
              <a:path extrusionOk="0" h="1556175" w="1254232">
                <a:moveTo>
                  <a:pt x="0" y="0"/>
                </a:moveTo>
                <a:lnTo>
                  <a:pt x="627116" y="0"/>
                </a:lnTo>
                <a:cubicBezTo>
                  <a:pt x="684292" y="0"/>
                  <a:pt x="739740" y="7541"/>
                  <a:pt x="793462" y="22624"/>
                </a:cubicBezTo>
                <a:cubicBezTo>
                  <a:pt x="847184" y="37707"/>
                  <a:pt x="897166" y="58902"/>
                  <a:pt x="943404" y="86208"/>
                </a:cubicBezTo>
                <a:cubicBezTo>
                  <a:pt x="989642" y="113515"/>
                  <a:pt x="1031880" y="146287"/>
                  <a:pt x="1070118" y="184525"/>
                </a:cubicBezTo>
                <a:cubicBezTo>
                  <a:pt x="1108356" y="222763"/>
                  <a:pt x="1141088" y="265111"/>
                  <a:pt x="1168312" y="311570"/>
                </a:cubicBezTo>
                <a:cubicBezTo>
                  <a:pt x="1195536" y="358028"/>
                  <a:pt x="1216662" y="408020"/>
                  <a:pt x="1231690" y="461544"/>
                </a:cubicBezTo>
                <a:cubicBezTo>
                  <a:pt x="1246718" y="515068"/>
                  <a:pt x="1254232" y="570259"/>
                  <a:pt x="1254232" y="627115"/>
                </a:cubicBezTo>
                <a:cubicBezTo>
                  <a:pt x="1254232" y="680321"/>
                  <a:pt x="1247424" y="732682"/>
                  <a:pt x="1233810" y="784199"/>
                </a:cubicBezTo>
                <a:cubicBezTo>
                  <a:pt x="1220194" y="835716"/>
                  <a:pt x="1200950" y="884188"/>
                  <a:pt x="1176072" y="929612"/>
                </a:cubicBezTo>
                <a:cubicBezTo>
                  <a:pt x="1151196" y="975037"/>
                  <a:pt x="1120322" y="1017292"/>
                  <a:pt x="1083448" y="1056376"/>
                </a:cubicBezTo>
                <a:cubicBezTo>
                  <a:pt x="1046572" y="1095461"/>
                  <a:pt x="1009188" y="1125896"/>
                  <a:pt x="971290" y="1147682"/>
                </a:cubicBezTo>
                <a:lnTo>
                  <a:pt x="1139154" y="1556175"/>
                </a:lnTo>
                <a:lnTo>
                  <a:pt x="780942" y="1556175"/>
                </a:lnTo>
                <a:lnTo>
                  <a:pt x="649006" y="1251063"/>
                </a:lnTo>
                <a:lnTo>
                  <a:pt x="346286" y="1253043"/>
                </a:lnTo>
                <a:lnTo>
                  <a:pt x="346286" y="1556175"/>
                </a:lnTo>
                <a:lnTo>
                  <a:pt x="0" y="1556175"/>
                </a:lnTo>
                <a:lnTo>
                  <a:pt x="0" y="0"/>
                </a:lnTo>
                <a:close/>
                <a:moveTo>
                  <a:pt x="346286" y="345230"/>
                </a:moveTo>
                <a:lnTo>
                  <a:pt x="346286" y="909000"/>
                </a:lnTo>
                <a:lnTo>
                  <a:pt x="627116" y="909000"/>
                </a:lnTo>
                <a:cubicBezTo>
                  <a:pt x="665970" y="909000"/>
                  <a:pt x="702256" y="901706"/>
                  <a:pt x="735974" y="887118"/>
                </a:cubicBezTo>
                <a:cubicBezTo>
                  <a:pt x="769692" y="872530"/>
                  <a:pt x="799428" y="852358"/>
                  <a:pt x="825184" y="826602"/>
                </a:cubicBezTo>
                <a:cubicBezTo>
                  <a:pt x="850940" y="800847"/>
                  <a:pt x="871172" y="770810"/>
                  <a:pt x="885882" y="736492"/>
                </a:cubicBezTo>
                <a:cubicBezTo>
                  <a:pt x="900590" y="702175"/>
                  <a:pt x="907946" y="665716"/>
                  <a:pt x="907946" y="627115"/>
                </a:cubicBezTo>
                <a:cubicBezTo>
                  <a:pt x="907946" y="588745"/>
                  <a:pt x="900588" y="552396"/>
                  <a:pt x="885874" y="518068"/>
                </a:cubicBezTo>
                <a:cubicBezTo>
                  <a:pt x="871158" y="483740"/>
                  <a:pt x="850926" y="453700"/>
                  <a:pt x="825176" y="427950"/>
                </a:cubicBezTo>
                <a:cubicBezTo>
                  <a:pt x="799426" y="402199"/>
                  <a:pt x="769566" y="381975"/>
                  <a:pt x="735594" y="367277"/>
                </a:cubicBezTo>
                <a:cubicBezTo>
                  <a:pt x="701624" y="352579"/>
                  <a:pt x="665464" y="345230"/>
                  <a:pt x="627116" y="345230"/>
                </a:cubicBezTo>
                <a:lnTo>
                  <a:pt x="346286" y="345230"/>
                </a:lnTo>
                <a:close/>
              </a:path>
            </a:pathLst>
          </a:custGeom>
          <a:noFill/>
          <a:ln>
            <a:noFill/>
          </a:ln>
        </p:spPr>
      </p:pic>
      <p:sp>
        <p:nvSpPr>
          <p:cNvPr id="93" name="Google Shape;93;p1"/>
          <p:cNvSpPr/>
          <p:nvPr/>
        </p:nvSpPr>
        <p:spPr>
          <a:xfrm rot="7138401">
            <a:off x="7406096" y="7826631"/>
            <a:ext cx="1566334" cy="557554"/>
          </a:xfrm>
          <a:prstGeom prst="rect">
            <a:avLst/>
          </a:prstGeom>
        </p:spPr>
        <p:txBody>
          <a:bodyPr>
            <a:prstTxWarp prst="textPlain"/>
          </a:bodyPr>
          <a:lstStyle/>
          <a:p>
            <a:pPr lvl="0" algn="ctr"/>
            <a:r>
              <a:rPr b="0" i="0">
                <a:ln>
                  <a:noFill/>
                </a:ln>
                <a:solidFill>
                  <a:schemeClr val="dk1"/>
                </a:solidFill>
                <a:latin typeface="Damion"/>
              </a:rPr>
              <a:t>Fire Pixels</a:t>
            </a:r>
          </a:p>
        </p:txBody>
      </p:sp>
      <p:sp>
        <p:nvSpPr>
          <p:cNvPr id="94" name="Google Shape;94;p1"/>
          <p:cNvSpPr txBox="1"/>
          <p:nvPr/>
        </p:nvSpPr>
        <p:spPr>
          <a:xfrm>
            <a:off x="4475962" y="-1569660"/>
            <a:ext cx="991136"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600" u="none" cap="none" strike="noStrike">
                <a:solidFill>
                  <a:srgbClr val="F2EEDA"/>
                </a:solidFill>
                <a:latin typeface="Aharoni"/>
                <a:ea typeface="Aharoni"/>
                <a:cs typeface="Aharoni"/>
                <a:sym typeface="Aharoni"/>
              </a:rPr>
              <a:t>V</a:t>
            </a:r>
            <a:endParaRPr/>
          </a:p>
        </p:txBody>
      </p:sp>
      <p:sp>
        <p:nvSpPr>
          <p:cNvPr id="95" name="Google Shape;95;p1"/>
          <p:cNvSpPr txBox="1"/>
          <p:nvPr/>
        </p:nvSpPr>
        <p:spPr>
          <a:xfrm>
            <a:off x="5263168" y="-1569660"/>
            <a:ext cx="514265"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U</a:t>
            </a:r>
            <a:endParaRPr/>
          </a:p>
        </p:txBody>
      </p:sp>
      <p:sp>
        <p:nvSpPr>
          <p:cNvPr id="96" name="Google Shape;96;p1"/>
          <p:cNvSpPr txBox="1"/>
          <p:nvPr/>
        </p:nvSpPr>
        <p:spPr>
          <a:xfrm>
            <a:off x="6016161" y="-1569660"/>
            <a:ext cx="514265"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U</a:t>
            </a:r>
            <a:endParaRPr/>
          </a:p>
        </p:txBody>
      </p:sp>
      <p:sp>
        <p:nvSpPr>
          <p:cNvPr id="97" name="Google Shape;97;p1"/>
          <p:cNvSpPr txBox="1"/>
          <p:nvPr/>
        </p:nvSpPr>
        <p:spPr>
          <a:xfrm>
            <a:off x="6769154" y="-1569660"/>
            <a:ext cx="514265"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R</a:t>
            </a:r>
            <a:endParaRPr/>
          </a:p>
        </p:txBody>
      </p:sp>
      <p:sp>
        <p:nvSpPr>
          <p:cNvPr id="98" name="Google Shape;98;p1"/>
          <p:cNvSpPr txBox="1"/>
          <p:nvPr/>
        </p:nvSpPr>
        <p:spPr>
          <a:xfrm>
            <a:off x="-3893849" y="2894956"/>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V</a:t>
            </a:r>
            <a:endParaRPr/>
          </a:p>
        </p:txBody>
      </p:sp>
      <p:sp>
        <p:nvSpPr>
          <p:cNvPr id="99" name="Google Shape;99;p1"/>
          <p:cNvSpPr txBox="1"/>
          <p:nvPr/>
        </p:nvSpPr>
        <p:spPr>
          <a:xfrm>
            <a:off x="-3311124" y="2915427"/>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A</a:t>
            </a:r>
            <a:endParaRPr/>
          </a:p>
        </p:txBody>
      </p:sp>
      <p:sp>
        <p:nvSpPr>
          <p:cNvPr id="100" name="Google Shape;100;p1"/>
          <p:cNvSpPr txBox="1"/>
          <p:nvPr/>
        </p:nvSpPr>
        <p:spPr>
          <a:xfrm rot="10163638">
            <a:off x="-2694480" y="2863717"/>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F0000"/>
                </a:solidFill>
                <a:latin typeface="Aharoni"/>
                <a:ea typeface="Aharoni"/>
                <a:cs typeface="Aharoni"/>
                <a:sym typeface="Aharoni"/>
              </a:rPr>
              <a:t>S</a:t>
            </a:r>
            <a:endParaRPr/>
          </a:p>
        </p:txBody>
      </p:sp>
      <p:sp>
        <p:nvSpPr>
          <p:cNvPr id="101" name="Google Shape;101;p1"/>
          <p:cNvSpPr txBox="1"/>
          <p:nvPr/>
        </p:nvSpPr>
        <p:spPr>
          <a:xfrm>
            <a:off x="-2038545" y="2936155"/>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T</a:t>
            </a:r>
            <a:endParaRPr/>
          </a:p>
        </p:txBody>
      </p:sp>
      <p:sp>
        <p:nvSpPr>
          <p:cNvPr id="102" name="Google Shape;102;p1"/>
          <p:cNvSpPr txBox="1"/>
          <p:nvPr/>
        </p:nvSpPr>
        <p:spPr>
          <a:xfrm>
            <a:off x="-1431516" y="2936155"/>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E</a:t>
            </a:r>
            <a:endParaRPr/>
          </a:p>
        </p:txBody>
      </p:sp>
      <p:sp>
        <p:nvSpPr>
          <p:cNvPr id="103" name="Google Shape;103;p1"/>
          <p:cNvSpPr txBox="1"/>
          <p:nvPr/>
        </p:nvSpPr>
        <p:spPr>
          <a:xfrm>
            <a:off x="12518936" y="4292216"/>
            <a:ext cx="3653968" cy="830997"/>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rgbClr val="F2EEDA"/>
                </a:solidFill>
                <a:latin typeface="Aharoni"/>
                <a:ea typeface="Aharoni"/>
                <a:cs typeface="Aharoni"/>
                <a:sym typeface="Aharoni"/>
              </a:rPr>
              <a:t>SCHUIVERS</a:t>
            </a:r>
            <a:endParaRPr/>
          </a:p>
        </p:txBody>
      </p:sp>
      <p:pic>
        <p:nvPicPr>
          <p:cNvPr descr="Fire PNG Transparent Background, Free Download #44280 - FreeIconsPNG" id="104" name="Google Shape;104;p1"/>
          <p:cNvPicPr preferRelativeResize="0"/>
          <p:nvPr/>
        </p:nvPicPr>
        <p:blipFill rotWithShape="1">
          <a:blip r:embed="rId4">
            <a:alphaModFix/>
          </a:blip>
          <a:srcRect b="0" l="0" r="0" t="0"/>
          <a:stretch/>
        </p:blipFill>
        <p:spPr>
          <a:xfrm>
            <a:off x="-120230" y="6375653"/>
            <a:ext cx="12272781" cy="58933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242" name="Shape 242"/>
        <p:cNvGrpSpPr/>
        <p:nvPr/>
      </p:nvGrpSpPr>
      <p:grpSpPr>
        <a:xfrm>
          <a:off x="0" y="0"/>
          <a:ext cx="0" cy="0"/>
          <a:chOff x="0" y="0"/>
          <a:chExt cx="0" cy="0"/>
        </a:xfrm>
      </p:grpSpPr>
      <p:sp>
        <p:nvSpPr>
          <p:cNvPr id="243" name="Google Shape;243;p10"/>
          <p:cNvSpPr/>
          <p:nvPr/>
        </p:nvSpPr>
        <p:spPr>
          <a:xfrm rot="6098916">
            <a:off x="6320599" y="1025403"/>
            <a:ext cx="3558298" cy="7135139"/>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10"/>
          <p:cNvSpPr/>
          <p:nvPr/>
        </p:nvSpPr>
        <p:spPr>
          <a:xfrm rot="5475235">
            <a:off x="6176260" y="990026"/>
            <a:ext cx="3558298" cy="7135139"/>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0"/>
          <p:cNvSpPr/>
          <p:nvPr/>
        </p:nvSpPr>
        <p:spPr>
          <a:xfrm rot="4981279">
            <a:off x="6050177" y="984698"/>
            <a:ext cx="3558298" cy="7135139"/>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10"/>
          <p:cNvSpPr/>
          <p:nvPr/>
        </p:nvSpPr>
        <p:spPr>
          <a:xfrm rot="4496741">
            <a:off x="5953975" y="1002162"/>
            <a:ext cx="3558298" cy="7141047"/>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10"/>
          <p:cNvSpPr/>
          <p:nvPr/>
        </p:nvSpPr>
        <p:spPr>
          <a:xfrm rot="10800000">
            <a:off x="4014523" y="2844564"/>
            <a:ext cx="7643446" cy="3491505"/>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10"/>
          <p:cNvSpPr txBox="1"/>
          <p:nvPr/>
        </p:nvSpPr>
        <p:spPr>
          <a:xfrm>
            <a:off x="5630724" y="3620821"/>
            <a:ext cx="4411044"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000">
                <a:solidFill>
                  <a:srgbClr val="F2EEDA"/>
                </a:solidFill>
                <a:latin typeface="Calibri"/>
                <a:ea typeface="Calibri"/>
                <a:cs typeface="Calibri"/>
                <a:sym typeface="Calibri"/>
              </a:rPr>
              <a:t>“Hoe kunnen we het beste de burgers betrekken en voorzien van handelingsperspectief om professionals in hulpverlening en incident- en crisisbestrijding te kunnen ondersteunen?”</a:t>
            </a:r>
            <a:endParaRPr b="1" i="1" sz="2000">
              <a:solidFill>
                <a:srgbClr val="F2EEDA"/>
              </a:solidFill>
              <a:latin typeface="Quicksand"/>
              <a:ea typeface="Quicksand"/>
              <a:cs typeface="Quicksand"/>
              <a:sym typeface="Quicksand"/>
            </a:endParaRPr>
          </a:p>
        </p:txBody>
      </p:sp>
      <p:sp>
        <p:nvSpPr>
          <p:cNvPr id="249" name="Google Shape;249;p10"/>
          <p:cNvSpPr txBox="1"/>
          <p:nvPr/>
        </p:nvSpPr>
        <p:spPr>
          <a:xfrm>
            <a:off x="14070400" y="920672"/>
            <a:ext cx="580256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Fire Pixels</a:t>
            </a:r>
            <a:endParaRPr/>
          </a:p>
        </p:txBody>
      </p:sp>
      <p:sp>
        <p:nvSpPr>
          <p:cNvPr id="250" name="Google Shape;250;p10"/>
          <p:cNvSpPr txBox="1"/>
          <p:nvPr/>
        </p:nvSpPr>
        <p:spPr>
          <a:xfrm>
            <a:off x="14128439" y="1020703"/>
            <a:ext cx="624744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Fire Pixels</a:t>
            </a:r>
            <a:endParaRPr/>
          </a:p>
        </p:txBody>
      </p:sp>
      <p:cxnSp>
        <p:nvCxnSpPr>
          <p:cNvPr id="251" name="Google Shape;251;p10"/>
          <p:cNvCxnSpPr/>
          <p:nvPr/>
        </p:nvCxnSpPr>
        <p:spPr>
          <a:xfrm>
            <a:off x="0" y="2236694"/>
            <a:ext cx="9097108" cy="30990"/>
          </a:xfrm>
          <a:prstGeom prst="straightConnector1">
            <a:avLst/>
          </a:prstGeom>
          <a:noFill/>
          <a:ln cap="flat" cmpd="sng" w="25400">
            <a:solidFill>
              <a:srgbClr val="B85B5A"/>
            </a:solidFill>
            <a:prstDash val="solid"/>
            <a:miter lim="800000"/>
            <a:headEnd len="sm" w="sm" type="none"/>
            <a:tailEnd len="sm" w="sm" type="none"/>
          </a:ln>
        </p:spPr>
      </p:cxnSp>
      <p:sp>
        <p:nvSpPr>
          <p:cNvPr id="252" name="Google Shape;252;p10"/>
          <p:cNvSpPr txBox="1"/>
          <p:nvPr/>
        </p:nvSpPr>
        <p:spPr>
          <a:xfrm>
            <a:off x="-1834943" y="2853954"/>
            <a:ext cx="1710264"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374151"/>
                </a:solidFill>
                <a:latin typeface="Quicksand"/>
                <a:ea typeface="Quicksand"/>
                <a:cs typeface="Quicksand"/>
                <a:sym typeface="Quicksand"/>
              </a:rPr>
              <a:t>CMD X CMGT</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Kasper</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Tim</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Owen</a:t>
            </a:r>
            <a:endParaRPr/>
          </a:p>
          <a:p>
            <a:pPr indent="0" lvl="0" marL="0" marR="0" rtl="0" algn="l">
              <a:spcBef>
                <a:spcPts val="0"/>
              </a:spcBef>
              <a:spcAft>
                <a:spcPts val="0"/>
              </a:spcAft>
              <a:buNone/>
            </a:pPr>
            <a:r>
              <a:t/>
            </a:r>
            <a:endParaRPr sz="2000">
              <a:solidFill>
                <a:srgbClr val="374151"/>
              </a:solidFill>
              <a:latin typeface="Quicksand"/>
              <a:ea typeface="Quicksand"/>
              <a:cs typeface="Quicksand"/>
              <a:sym typeface="Quicksand"/>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Roy</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Sera</a:t>
            </a:r>
            <a:endParaRPr sz="2000">
              <a:solidFill>
                <a:srgbClr val="374151"/>
              </a:solidFill>
              <a:latin typeface="Quicksand"/>
              <a:ea typeface="Quicksand"/>
              <a:cs typeface="Quicksand"/>
              <a:sym typeface="Quicksand"/>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Tess</a:t>
            </a:r>
            <a:endParaRPr/>
          </a:p>
          <a:p>
            <a:pPr indent="0" lvl="0" marL="0" marR="0" rtl="0" algn="l">
              <a:spcBef>
                <a:spcPts val="0"/>
              </a:spcBef>
              <a:spcAft>
                <a:spcPts val="0"/>
              </a:spcAft>
              <a:buNone/>
            </a:pPr>
            <a:r>
              <a:t/>
            </a:r>
            <a:endParaRPr sz="2000">
              <a:solidFill>
                <a:schemeClr val="dk1"/>
              </a:solidFill>
              <a:latin typeface="Quicksand"/>
              <a:ea typeface="Quicksand"/>
              <a:cs typeface="Quicksand"/>
              <a:sym typeface="Quicksand"/>
            </a:endParaRPr>
          </a:p>
        </p:txBody>
      </p:sp>
      <p:sp>
        <p:nvSpPr>
          <p:cNvPr id="253" name="Google Shape;253;p10"/>
          <p:cNvSpPr txBox="1"/>
          <p:nvPr/>
        </p:nvSpPr>
        <p:spPr>
          <a:xfrm>
            <a:off x="752153" y="641925"/>
            <a:ext cx="889345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Ontwerpopgave</a:t>
            </a:r>
            <a:endParaRPr sz="9600">
              <a:solidFill>
                <a:srgbClr val="F5B183"/>
              </a:solidFill>
              <a:latin typeface="Righteous"/>
              <a:ea typeface="Righteous"/>
              <a:cs typeface="Righteous"/>
              <a:sym typeface="Righteous"/>
            </a:endParaRPr>
          </a:p>
        </p:txBody>
      </p:sp>
      <p:sp>
        <p:nvSpPr>
          <p:cNvPr id="254" name="Google Shape;254;p10"/>
          <p:cNvSpPr txBox="1"/>
          <p:nvPr/>
        </p:nvSpPr>
        <p:spPr>
          <a:xfrm>
            <a:off x="810192" y="741956"/>
            <a:ext cx="900678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Ontwerpopgave</a:t>
            </a:r>
            <a:endParaRPr sz="9600">
              <a:latin typeface="Righteous"/>
              <a:ea typeface="Righteous"/>
              <a:cs typeface="Righteous"/>
              <a:sym typeface="Righteous"/>
            </a:endParaRPr>
          </a:p>
        </p:txBody>
      </p:sp>
      <p:pic>
        <p:nvPicPr>
          <p:cNvPr descr="Afbeelding met kleding, gebouw, open haard, warmte&#10;&#10;Automatisch gegenereerde beschrijving" id="255" name="Google Shape;255;p10"/>
          <p:cNvPicPr preferRelativeResize="0"/>
          <p:nvPr/>
        </p:nvPicPr>
        <p:blipFill rotWithShape="1">
          <a:blip r:embed="rId3">
            <a:alphaModFix/>
          </a:blip>
          <a:srcRect b="0" l="0" r="0" t="0"/>
          <a:stretch/>
        </p:blipFill>
        <p:spPr>
          <a:xfrm>
            <a:off x="4728196" y="7112327"/>
            <a:ext cx="6608213" cy="4671712"/>
          </a:xfrm>
          <a:prstGeom prst="rect">
            <a:avLst/>
          </a:prstGeom>
          <a:noFill/>
          <a:ln>
            <a:noFill/>
          </a:ln>
        </p:spPr>
      </p:pic>
      <p:sp>
        <p:nvSpPr>
          <p:cNvPr id="256" name="Google Shape;256;p10"/>
          <p:cNvSpPr/>
          <p:nvPr/>
        </p:nvSpPr>
        <p:spPr>
          <a:xfrm>
            <a:off x="-2494991" y="4282477"/>
            <a:ext cx="1931864" cy="1046721"/>
          </a:xfrm>
          <a:prstGeom prst="roundRect">
            <a:avLst>
              <a:gd fmla="val 40278" name="adj"/>
            </a:avLst>
          </a:prstGeom>
          <a:solidFill>
            <a:srgbClr val="F2EEDA"/>
          </a:solidFill>
          <a:ln cap="flat" cmpd="sng" w="12700">
            <a:solidFill>
              <a:srgbClr val="B85B5A"/>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10"/>
          <p:cNvSpPr txBox="1"/>
          <p:nvPr/>
        </p:nvSpPr>
        <p:spPr>
          <a:xfrm>
            <a:off x="-2705190" y="4499908"/>
            <a:ext cx="2257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Calibri"/>
                <a:ea typeface="Calibri"/>
                <a:cs typeface="Calibri"/>
                <a:sym typeface="Calibri"/>
              </a:rPr>
              <a:t>Uitwonende studenten</a:t>
            </a:r>
            <a:endParaRPr sz="1800">
              <a:solidFill>
                <a:srgbClr val="C00000"/>
              </a:solidFill>
              <a:latin typeface="Quicksand"/>
              <a:ea typeface="Quicksand"/>
              <a:cs typeface="Quicksand"/>
              <a:sym typeface="Quicksand"/>
            </a:endParaRPr>
          </a:p>
        </p:txBody>
      </p:sp>
      <p:sp>
        <p:nvSpPr>
          <p:cNvPr id="258" name="Google Shape;258;p10"/>
          <p:cNvSpPr/>
          <p:nvPr/>
        </p:nvSpPr>
        <p:spPr>
          <a:xfrm>
            <a:off x="-2499780" y="4282477"/>
            <a:ext cx="1931864" cy="1046721"/>
          </a:xfrm>
          <a:prstGeom prst="roundRect">
            <a:avLst>
              <a:gd fmla="val 40278" name="adj"/>
            </a:avLst>
          </a:prstGeom>
          <a:solidFill>
            <a:srgbClr val="F2EEDA"/>
          </a:solidFill>
          <a:ln cap="flat" cmpd="sng" w="12700">
            <a:solidFill>
              <a:srgbClr val="B85B5A"/>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10"/>
          <p:cNvSpPr/>
          <p:nvPr/>
        </p:nvSpPr>
        <p:spPr>
          <a:xfrm>
            <a:off x="-2445066" y="4295361"/>
            <a:ext cx="1931864" cy="1046721"/>
          </a:xfrm>
          <a:prstGeom prst="roundRect">
            <a:avLst>
              <a:gd fmla="val 40278" name="adj"/>
            </a:avLst>
          </a:prstGeom>
          <a:solidFill>
            <a:srgbClr val="F2EEDA"/>
          </a:solidFill>
          <a:ln cap="flat" cmpd="sng" w="12700">
            <a:solidFill>
              <a:srgbClr val="B85B5A"/>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0"/>
          <p:cNvSpPr txBox="1"/>
          <p:nvPr/>
        </p:nvSpPr>
        <p:spPr>
          <a:xfrm>
            <a:off x="-2668777" y="4465214"/>
            <a:ext cx="2257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Calibri"/>
                <a:ea typeface="Calibri"/>
                <a:cs typeface="Calibri"/>
                <a:sym typeface="Calibri"/>
              </a:rPr>
              <a:t>Prepare fase</a:t>
            </a:r>
            <a:endParaRPr/>
          </a:p>
          <a:p>
            <a:pPr indent="0" lvl="0" marL="0" marR="0" rtl="0" algn="ctr">
              <a:spcBef>
                <a:spcPts val="0"/>
              </a:spcBef>
              <a:spcAft>
                <a:spcPts val="0"/>
              </a:spcAft>
              <a:buNone/>
            </a:pPr>
            <a:r>
              <a:rPr b="1" lang="en-US" sz="1800">
                <a:solidFill>
                  <a:srgbClr val="C00000"/>
                </a:solidFill>
                <a:latin typeface="Quicksand"/>
                <a:ea typeface="Quicksand"/>
                <a:cs typeface="Quicksand"/>
                <a:sym typeface="Quicksand"/>
              </a:rPr>
              <a:t>brandveiligheid</a:t>
            </a:r>
            <a:endParaRPr sz="1800">
              <a:solidFill>
                <a:srgbClr val="C00000"/>
              </a:solidFill>
              <a:latin typeface="Quicksand"/>
              <a:ea typeface="Quicksand"/>
              <a:cs typeface="Quicksand"/>
              <a:sym typeface="Quicksand"/>
            </a:endParaRPr>
          </a:p>
        </p:txBody>
      </p:sp>
      <p:sp>
        <p:nvSpPr>
          <p:cNvPr id="261" name="Google Shape;261;p10"/>
          <p:cNvSpPr txBox="1"/>
          <p:nvPr/>
        </p:nvSpPr>
        <p:spPr>
          <a:xfrm>
            <a:off x="-2605410" y="4465520"/>
            <a:ext cx="2257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Calibri"/>
                <a:ea typeface="Calibri"/>
                <a:cs typeface="Calibri"/>
                <a:sym typeface="Calibri"/>
              </a:rPr>
              <a:t>Reactantie psychologie</a:t>
            </a:r>
            <a:endParaRPr sz="1800">
              <a:solidFill>
                <a:srgbClr val="C00000"/>
              </a:solidFill>
              <a:latin typeface="Quicksand"/>
              <a:ea typeface="Quicksand"/>
              <a:cs typeface="Quicksand"/>
              <a:sym typeface="Quicksand"/>
            </a:endParaRPr>
          </a:p>
        </p:txBody>
      </p:sp>
      <p:sp>
        <p:nvSpPr>
          <p:cNvPr id="262" name="Google Shape;262;p10"/>
          <p:cNvSpPr txBox="1"/>
          <p:nvPr/>
        </p:nvSpPr>
        <p:spPr>
          <a:xfrm>
            <a:off x="-5863119" y="697513"/>
            <a:ext cx="490300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Focus</a:t>
            </a:r>
            <a:endParaRPr/>
          </a:p>
        </p:txBody>
      </p:sp>
      <p:sp>
        <p:nvSpPr>
          <p:cNvPr id="263" name="Google Shape;263;p10"/>
          <p:cNvSpPr txBox="1"/>
          <p:nvPr/>
        </p:nvSpPr>
        <p:spPr>
          <a:xfrm>
            <a:off x="-5773819" y="1865913"/>
            <a:ext cx="353139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C00000"/>
                </a:solidFill>
                <a:latin typeface="Righteous"/>
                <a:ea typeface="Righteous"/>
                <a:cs typeface="Righteous"/>
                <a:sym typeface="Righteous"/>
              </a:rPr>
              <a:t>Punt.</a:t>
            </a:r>
            <a:endParaRPr/>
          </a:p>
        </p:txBody>
      </p:sp>
      <p:sp>
        <p:nvSpPr>
          <p:cNvPr id="264" name="Google Shape;264;p10"/>
          <p:cNvSpPr txBox="1"/>
          <p:nvPr/>
        </p:nvSpPr>
        <p:spPr>
          <a:xfrm>
            <a:off x="-5812320" y="646714"/>
            <a:ext cx="308706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Focus </a:t>
            </a:r>
            <a:endParaRPr/>
          </a:p>
        </p:txBody>
      </p:sp>
      <p:sp>
        <p:nvSpPr>
          <p:cNvPr id="265" name="Google Shape;265;p10"/>
          <p:cNvSpPr txBox="1"/>
          <p:nvPr/>
        </p:nvSpPr>
        <p:spPr>
          <a:xfrm>
            <a:off x="-5723020" y="1815114"/>
            <a:ext cx="308706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Punt.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2EEDA"/>
        </a:solidFill>
      </p:bgPr>
    </p:bg>
    <p:spTree>
      <p:nvGrpSpPr>
        <p:cNvPr id="270" name="Shape 270"/>
        <p:cNvGrpSpPr/>
        <p:nvPr/>
      </p:nvGrpSpPr>
      <p:grpSpPr>
        <a:xfrm>
          <a:off x="0" y="0"/>
          <a:ext cx="0" cy="0"/>
          <a:chOff x="0" y="0"/>
          <a:chExt cx="0" cy="0"/>
        </a:xfrm>
      </p:grpSpPr>
      <p:sp>
        <p:nvSpPr>
          <p:cNvPr id="271" name="Google Shape;271;p11"/>
          <p:cNvSpPr/>
          <p:nvPr/>
        </p:nvSpPr>
        <p:spPr>
          <a:xfrm rot="8231945">
            <a:off x="13898709" y="990385"/>
            <a:ext cx="3653968" cy="5884892"/>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11"/>
          <p:cNvSpPr/>
          <p:nvPr/>
        </p:nvSpPr>
        <p:spPr>
          <a:xfrm rot="8231945">
            <a:off x="14051109" y="1142785"/>
            <a:ext cx="3653968" cy="5884892"/>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11"/>
          <p:cNvSpPr/>
          <p:nvPr/>
        </p:nvSpPr>
        <p:spPr>
          <a:xfrm rot="8231945">
            <a:off x="14203509" y="1295185"/>
            <a:ext cx="3653968" cy="5884892"/>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1"/>
          <p:cNvSpPr/>
          <p:nvPr/>
        </p:nvSpPr>
        <p:spPr>
          <a:xfrm rot="8773282">
            <a:off x="14203509" y="1307065"/>
            <a:ext cx="3653968" cy="6026045"/>
          </a:xfrm>
          <a:prstGeom prst="roundRect">
            <a:avLst>
              <a:gd fmla="val 40278" name="adj"/>
            </a:avLst>
          </a:prstGeom>
          <a:solidFill>
            <a:srgbClr val="C00000"/>
          </a:solidFill>
          <a:ln cap="flat" cmpd="sng" w="12700">
            <a:solidFill>
              <a:srgbClr val="C00000"/>
            </a:solidFill>
            <a:prstDash val="solid"/>
            <a:miter lim="800000"/>
            <a:headEnd len="sm" w="sm" type="none"/>
            <a:tailEnd len="sm" w="sm" type="none"/>
          </a:ln>
          <a:effectLst>
            <a:outerShdw blurRad="570837" rotWithShape="0" algn="ctr" dir="5400000" dist="50800">
              <a:srgbClr val="000000">
                <a:alpha val="3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1"/>
          <p:cNvSpPr txBox="1"/>
          <p:nvPr/>
        </p:nvSpPr>
        <p:spPr>
          <a:xfrm>
            <a:off x="1040601" y="697513"/>
            <a:ext cx="490300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Focus</a:t>
            </a:r>
            <a:endParaRPr/>
          </a:p>
        </p:txBody>
      </p:sp>
      <p:sp>
        <p:nvSpPr>
          <p:cNvPr id="276" name="Google Shape;276;p11"/>
          <p:cNvSpPr txBox="1"/>
          <p:nvPr/>
        </p:nvSpPr>
        <p:spPr>
          <a:xfrm>
            <a:off x="3492101" y="1865913"/>
            <a:ext cx="353139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C00000"/>
                </a:solidFill>
                <a:latin typeface="Righteous"/>
                <a:ea typeface="Righteous"/>
                <a:cs typeface="Righteous"/>
                <a:sym typeface="Righteous"/>
              </a:rPr>
              <a:t>Punt.</a:t>
            </a:r>
            <a:endParaRPr/>
          </a:p>
        </p:txBody>
      </p:sp>
      <p:sp>
        <p:nvSpPr>
          <p:cNvPr id="277" name="Google Shape;277;p11"/>
          <p:cNvSpPr txBox="1"/>
          <p:nvPr/>
        </p:nvSpPr>
        <p:spPr>
          <a:xfrm>
            <a:off x="1091400" y="646714"/>
            <a:ext cx="308706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Focus </a:t>
            </a:r>
            <a:endParaRPr/>
          </a:p>
        </p:txBody>
      </p:sp>
      <p:sp>
        <p:nvSpPr>
          <p:cNvPr id="278" name="Google Shape;278;p11"/>
          <p:cNvSpPr txBox="1"/>
          <p:nvPr/>
        </p:nvSpPr>
        <p:spPr>
          <a:xfrm>
            <a:off x="3542900" y="1815114"/>
            <a:ext cx="308706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Punt.</a:t>
            </a:r>
            <a:endParaRPr/>
          </a:p>
        </p:txBody>
      </p:sp>
      <p:sp>
        <p:nvSpPr>
          <p:cNvPr id="279" name="Google Shape;279;p11"/>
          <p:cNvSpPr/>
          <p:nvPr/>
        </p:nvSpPr>
        <p:spPr>
          <a:xfrm>
            <a:off x="7877739" y="3405094"/>
            <a:ext cx="3653968" cy="6026045"/>
          </a:xfrm>
          <a:prstGeom prst="roundRect">
            <a:avLst>
              <a:gd fmla="val 40278" name="adj"/>
            </a:avLst>
          </a:prstGeom>
          <a:solidFill>
            <a:srgbClr val="C00000"/>
          </a:solidFill>
          <a:ln>
            <a:noFill/>
          </a:ln>
          <a:effectLst>
            <a:outerShdw blurRad="570837" rotWithShape="0" algn="ctr" dir="5400000" dist="50800">
              <a:srgbClr val="000000">
                <a:alpha val="3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11"/>
          <p:cNvSpPr txBox="1"/>
          <p:nvPr/>
        </p:nvSpPr>
        <p:spPr>
          <a:xfrm>
            <a:off x="8248381" y="4335726"/>
            <a:ext cx="2912601"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2EEDA"/>
                </a:solidFill>
                <a:latin typeface="Calibri"/>
                <a:ea typeface="Calibri"/>
                <a:cs typeface="Calibri"/>
                <a:sym typeface="Calibri"/>
              </a:rPr>
              <a:t>“Hoe kunnen wij uitwonende studenten extrinsiek motiveren om brandveilig te wonen, wetende dat ze ja zeggen maar nee doen?”</a:t>
            </a:r>
            <a:endParaRPr sz="1800">
              <a:solidFill>
                <a:srgbClr val="F2EEDA"/>
              </a:solidFill>
              <a:latin typeface="Quicksand"/>
              <a:ea typeface="Quicksand"/>
              <a:cs typeface="Quicksand"/>
              <a:sym typeface="Quicksand"/>
            </a:endParaRPr>
          </a:p>
        </p:txBody>
      </p:sp>
      <p:sp>
        <p:nvSpPr>
          <p:cNvPr id="281" name="Google Shape;281;p11"/>
          <p:cNvSpPr txBox="1"/>
          <p:nvPr/>
        </p:nvSpPr>
        <p:spPr>
          <a:xfrm>
            <a:off x="12637570" y="2051552"/>
            <a:ext cx="6176244"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600">
                <a:solidFill>
                  <a:srgbClr val="F2EEDA"/>
                </a:solidFill>
                <a:latin typeface="Righteous"/>
                <a:ea typeface="Righteous"/>
                <a:cs typeface="Righteous"/>
                <a:sym typeface="Righteous"/>
              </a:rPr>
              <a:t>VUURVASTE </a:t>
            </a:r>
            <a:endParaRPr/>
          </a:p>
          <a:p>
            <a:pPr indent="0" lvl="0" marL="0" marR="0" rtl="0" algn="ctr">
              <a:spcBef>
                <a:spcPts val="0"/>
              </a:spcBef>
              <a:spcAft>
                <a:spcPts val="0"/>
              </a:spcAft>
              <a:buNone/>
            </a:pPr>
            <a:r>
              <a:rPr lang="en-US" sz="9600">
                <a:solidFill>
                  <a:srgbClr val="F2EEDA"/>
                </a:solidFill>
                <a:latin typeface="Righteous"/>
                <a:ea typeface="Righteous"/>
                <a:cs typeface="Righteous"/>
                <a:sym typeface="Righteous"/>
              </a:rPr>
              <a:t>SCHUIVERS</a:t>
            </a:r>
            <a:endParaRPr/>
          </a:p>
        </p:txBody>
      </p:sp>
      <p:sp>
        <p:nvSpPr>
          <p:cNvPr id="282" name="Google Shape;282;p11"/>
          <p:cNvSpPr txBox="1"/>
          <p:nvPr/>
        </p:nvSpPr>
        <p:spPr>
          <a:xfrm>
            <a:off x="12583133" y="2064435"/>
            <a:ext cx="6176244"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600">
                <a:latin typeface="Righteous"/>
                <a:ea typeface="Righteous"/>
                <a:cs typeface="Righteous"/>
                <a:sym typeface="Righteous"/>
              </a:rPr>
              <a:t>VUURVASTE</a:t>
            </a:r>
            <a:endParaRPr/>
          </a:p>
          <a:p>
            <a:pPr indent="0" lvl="0" marL="0" marR="0" rtl="0" algn="ctr">
              <a:spcBef>
                <a:spcPts val="0"/>
              </a:spcBef>
              <a:spcAft>
                <a:spcPts val="0"/>
              </a:spcAft>
              <a:buNone/>
            </a:pPr>
            <a:r>
              <a:rPr lang="en-US" sz="9600">
                <a:latin typeface="Righteous"/>
                <a:ea typeface="Righteous"/>
                <a:cs typeface="Righteous"/>
                <a:sym typeface="Righteous"/>
              </a:rPr>
              <a:t>SCHUIVERS</a:t>
            </a:r>
            <a:endParaRPr/>
          </a:p>
        </p:txBody>
      </p:sp>
      <p:sp>
        <p:nvSpPr>
          <p:cNvPr id="283" name="Google Shape;283;p11"/>
          <p:cNvSpPr/>
          <p:nvPr/>
        </p:nvSpPr>
        <p:spPr>
          <a:xfrm rot="8231945">
            <a:off x="14355909" y="1447585"/>
            <a:ext cx="3653968" cy="5884892"/>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11"/>
          <p:cNvSpPr/>
          <p:nvPr/>
        </p:nvSpPr>
        <p:spPr>
          <a:xfrm>
            <a:off x="817169" y="4282477"/>
            <a:ext cx="1931864" cy="1046721"/>
          </a:xfrm>
          <a:prstGeom prst="roundRect">
            <a:avLst>
              <a:gd fmla="val 40278" name="adj"/>
            </a:avLst>
          </a:prstGeom>
          <a:solidFill>
            <a:srgbClr val="F2EEDA"/>
          </a:solidFill>
          <a:ln cap="flat" cmpd="sng" w="12700">
            <a:solidFill>
              <a:srgbClr val="B85B5A"/>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11"/>
          <p:cNvSpPr txBox="1"/>
          <p:nvPr/>
        </p:nvSpPr>
        <p:spPr>
          <a:xfrm>
            <a:off x="606970" y="4499908"/>
            <a:ext cx="2257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Calibri"/>
                <a:ea typeface="Calibri"/>
                <a:cs typeface="Calibri"/>
                <a:sym typeface="Calibri"/>
              </a:rPr>
              <a:t>Uitwonende studenten</a:t>
            </a:r>
            <a:endParaRPr sz="1800">
              <a:solidFill>
                <a:srgbClr val="C00000"/>
              </a:solidFill>
              <a:latin typeface="Quicksand"/>
              <a:ea typeface="Quicksand"/>
              <a:cs typeface="Quicksand"/>
              <a:sym typeface="Quicksand"/>
            </a:endParaRPr>
          </a:p>
        </p:txBody>
      </p:sp>
      <p:sp>
        <p:nvSpPr>
          <p:cNvPr id="286" name="Google Shape;286;p11"/>
          <p:cNvSpPr/>
          <p:nvPr/>
        </p:nvSpPr>
        <p:spPr>
          <a:xfrm>
            <a:off x="2925660" y="4282477"/>
            <a:ext cx="1931864" cy="1046721"/>
          </a:xfrm>
          <a:prstGeom prst="roundRect">
            <a:avLst>
              <a:gd fmla="val 40278" name="adj"/>
            </a:avLst>
          </a:prstGeom>
          <a:solidFill>
            <a:srgbClr val="F2EEDA"/>
          </a:solidFill>
          <a:ln cap="flat" cmpd="sng" w="12700">
            <a:solidFill>
              <a:srgbClr val="B85B5A"/>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11"/>
          <p:cNvSpPr/>
          <p:nvPr/>
        </p:nvSpPr>
        <p:spPr>
          <a:xfrm>
            <a:off x="5042854" y="4295361"/>
            <a:ext cx="1931864" cy="1046721"/>
          </a:xfrm>
          <a:prstGeom prst="roundRect">
            <a:avLst>
              <a:gd fmla="val 40278" name="adj"/>
            </a:avLst>
          </a:prstGeom>
          <a:solidFill>
            <a:srgbClr val="F2EEDA"/>
          </a:solidFill>
          <a:ln cap="flat" cmpd="sng" w="12700">
            <a:solidFill>
              <a:srgbClr val="B85B5A"/>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11"/>
          <p:cNvSpPr txBox="1"/>
          <p:nvPr/>
        </p:nvSpPr>
        <p:spPr>
          <a:xfrm>
            <a:off x="2756663" y="4465214"/>
            <a:ext cx="2257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Calibri"/>
                <a:ea typeface="Calibri"/>
                <a:cs typeface="Calibri"/>
                <a:sym typeface="Calibri"/>
              </a:rPr>
              <a:t>Prepare fase</a:t>
            </a:r>
            <a:endParaRPr/>
          </a:p>
          <a:p>
            <a:pPr indent="0" lvl="0" marL="0" marR="0" rtl="0" algn="ctr">
              <a:spcBef>
                <a:spcPts val="0"/>
              </a:spcBef>
              <a:spcAft>
                <a:spcPts val="0"/>
              </a:spcAft>
              <a:buNone/>
            </a:pPr>
            <a:r>
              <a:rPr b="1" lang="en-US" sz="1800">
                <a:solidFill>
                  <a:srgbClr val="C00000"/>
                </a:solidFill>
                <a:latin typeface="Quicksand"/>
                <a:ea typeface="Quicksand"/>
                <a:cs typeface="Quicksand"/>
                <a:sym typeface="Quicksand"/>
              </a:rPr>
              <a:t>brandveiligheid</a:t>
            </a:r>
            <a:endParaRPr sz="1800">
              <a:solidFill>
                <a:srgbClr val="C00000"/>
              </a:solidFill>
              <a:latin typeface="Quicksand"/>
              <a:ea typeface="Quicksand"/>
              <a:cs typeface="Quicksand"/>
              <a:sym typeface="Quicksand"/>
            </a:endParaRPr>
          </a:p>
        </p:txBody>
      </p:sp>
      <p:sp>
        <p:nvSpPr>
          <p:cNvPr id="289" name="Google Shape;289;p11"/>
          <p:cNvSpPr txBox="1"/>
          <p:nvPr/>
        </p:nvSpPr>
        <p:spPr>
          <a:xfrm>
            <a:off x="8295215" y="3801289"/>
            <a:ext cx="2912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2EEDA"/>
                </a:solidFill>
                <a:latin typeface="Righteous"/>
                <a:ea typeface="Righteous"/>
                <a:cs typeface="Righteous"/>
                <a:sym typeface="Righteous"/>
              </a:rPr>
              <a:t>HMW question:</a:t>
            </a:r>
            <a:endParaRPr sz="1800">
              <a:solidFill>
                <a:srgbClr val="F2EEDA"/>
              </a:solidFill>
              <a:latin typeface="Righteous"/>
              <a:ea typeface="Righteous"/>
              <a:cs typeface="Righteous"/>
              <a:sym typeface="Righteous"/>
            </a:endParaRPr>
          </a:p>
        </p:txBody>
      </p:sp>
      <p:sp>
        <p:nvSpPr>
          <p:cNvPr id="290" name="Google Shape;290;p11"/>
          <p:cNvSpPr txBox="1"/>
          <p:nvPr/>
        </p:nvSpPr>
        <p:spPr>
          <a:xfrm>
            <a:off x="4882510" y="4465520"/>
            <a:ext cx="2257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Calibri"/>
                <a:ea typeface="Calibri"/>
                <a:cs typeface="Calibri"/>
                <a:sym typeface="Calibri"/>
              </a:rPr>
              <a:t>Reactantie psychologie</a:t>
            </a:r>
            <a:endParaRPr sz="1800">
              <a:solidFill>
                <a:srgbClr val="C00000"/>
              </a:solidFill>
              <a:latin typeface="Quicksand"/>
              <a:ea typeface="Quicksand"/>
              <a:cs typeface="Quicksand"/>
              <a:sym typeface="Quicksand"/>
            </a:endParaRPr>
          </a:p>
        </p:txBody>
      </p:sp>
      <p:cxnSp>
        <p:nvCxnSpPr>
          <p:cNvPr id="291" name="Google Shape;291;p11"/>
          <p:cNvCxnSpPr/>
          <p:nvPr/>
        </p:nvCxnSpPr>
        <p:spPr>
          <a:xfrm>
            <a:off x="3567542" y="2002209"/>
            <a:ext cx="9097108" cy="30990"/>
          </a:xfrm>
          <a:prstGeom prst="straightConnector1">
            <a:avLst/>
          </a:prstGeom>
          <a:noFill/>
          <a:ln cap="flat" cmpd="sng" w="25400">
            <a:solidFill>
              <a:srgbClr val="B85B5A"/>
            </a:solidFill>
            <a:prstDash val="solid"/>
            <a:miter lim="800000"/>
            <a:headEnd len="sm" w="sm" type="none"/>
            <a:tailEnd len="sm" w="sm" type="none"/>
          </a:ln>
        </p:spPr>
      </p:cxnSp>
      <p:sp>
        <p:nvSpPr>
          <p:cNvPr id="292" name="Google Shape;292;p11"/>
          <p:cNvSpPr txBox="1"/>
          <p:nvPr/>
        </p:nvSpPr>
        <p:spPr>
          <a:xfrm>
            <a:off x="12192000" y="532559"/>
            <a:ext cx="889345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Ontwerpopgave</a:t>
            </a:r>
            <a:endParaRPr sz="9600">
              <a:solidFill>
                <a:srgbClr val="F5B183"/>
              </a:solidFill>
              <a:latin typeface="Righteous"/>
              <a:ea typeface="Righteous"/>
              <a:cs typeface="Righteous"/>
              <a:sym typeface="Righteous"/>
            </a:endParaRPr>
          </a:p>
        </p:txBody>
      </p:sp>
      <p:sp>
        <p:nvSpPr>
          <p:cNvPr id="293" name="Google Shape;293;p11"/>
          <p:cNvSpPr txBox="1"/>
          <p:nvPr/>
        </p:nvSpPr>
        <p:spPr>
          <a:xfrm>
            <a:off x="12250039" y="632590"/>
            <a:ext cx="900678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Ontwerpopgave</a:t>
            </a:r>
            <a:endParaRPr sz="9600">
              <a:latin typeface="Righteous"/>
              <a:ea typeface="Righteous"/>
              <a:cs typeface="Righteous"/>
              <a:sym typeface="Righteou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297" name="Shape 297"/>
        <p:cNvGrpSpPr/>
        <p:nvPr/>
      </p:nvGrpSpPr>
      <p:grpSpPr>
        <a:xfrm>
          <a:off x="0" y="0"/>
          <a:ext cx="0" cy="0"/>
          <a:chOff x="0" y="0"/>
          <a:chExt cx="0" cy="0"/>
        </a:xfrm>
      </p:grpSpPr>
      <p:sp>
        <p:nvSpPr>
          <p:cNvPr id="298" name="Google Shape;298;p12"/>
          <p:cNvSpPr/>
          <p:nvPr/>
        </p:nvSpPr>
        <p:spPr>
          <a:xfrm>
            <a:off x="7877697" y="7171431"/>
            <a:ext cx="3653968" cy="6026045"/>
          </a:xfrm>
          <a:prstGeom prst="roundRect">
            <a:avLst>
              <a:gd fmla="val 40278" name="adj"/>
            </a:avLst>
          </a:prstGeom>
          <a:solidFill>
            <a:srgbClr val="C00000"/>
          </a:solidFill>
          <a:ln>
            <a:noFill/>
          </a:ln>
          <a:effectLst>
            <a:outerShdw blurRad="570837" rotWithShape="0" algn="ctr" dir="5400000" dist="50800">
              <a:srgbClr val="000000">
                <a:alpha val="3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2"/>
          <p:cNvSpPr txBox="1"/>
          <p:nvPr/>
        </p:nvSpPr>
        <p:spPr>
          <a:xfrm>
            <a:off x="8248381" y="8298126"/>
            <a:ext cx="2912601"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2EEDA"/>
                </a:solidFill>
                <a:latin typeface="Calibri"/>
                <a:ea typeface="Calibri"/>
                <a:cs typeface="Calibri"/>
                <a:sym typeface="Calibri"/>
              </a:rPr>
              <a:t>“Hoe kunnen wij uitwonende studenten extrinsiek motiveren om brandveilig te wonen, wetende dat ze ja zeggen maar nee doen?”</a:t>
            </a:r>
            <a:endParaRPr sz="1800">
              <a:solidFill>
                <a:srgbClr val="F2EEDA"/>
              </a:solidFill>
              <a:latin typeface="Quicksand"/>
              <a:ea typeface="Quicksand"/>
              <a:cs typeface="Quicksand"/>
              <a:sym typeface="Quicksand"/>
            </a:endParaRPr>
          </a:p>
        </p:txBody>
      </p:sp>
      <p:sp>
        <p:nvSpPr>
          <p:cNvPr id="300" name="Google Shape;300;p12"/>
          <p:cNvSpPr txBox="1"/>
          <p:nvPr/>
        </p:nvSpPr>
        <p:spPr>
          <a:xfrm>
            <a:off x="8295215" y="7763689"/>
            <a:ext cx="2912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2EEDA"/>
                </a:solidFill>
                <a:latin typeface="Righteous"/>
                <a:ea typeface="Righteous"/>
                <a:cs typeface="Righteous"/>
                <a:sym typeface="Righteous"/>
              </a:rPr>
              <a:t>HMW question:</a:t>
            </a:r>
            <a:endParaRPr sz="1800">
              <a:solidFill>
                <a:srgbClr val="F2EEDA"/>
              </a:solidFill>
              <a:latin typeface="Righteous"/>
              <a:ea typeface="Righteous"/>
              <a:cs typeface="Righteous"/>
              <a:sym typeface="Righteous"/>
            </a:endParaRPr>
          </a:p>
        </p:txBody>
      </p:sp>
      <p:sp>
        <p:nvSpPr>
          <p:cNvPr id="301" name="Google Shape;301;p12"/>
          <p:cNvSpPr/>
          <p:nvPr/>
        </p:nvSpPr>
        <p:spPr>
          <a:xfrm>
            <a:off x="-2494991" y="4282477"/>
            <a:ext cx="1931864" cy="1046721"/>
          </a:xfrm>
          <a:prstGeom prst="roundRect">
            <a:avLst>
              <a:gd fmla="val 40278" name="adj"/>
            </a:avLst>
          </a:prstGeom>
          <a:solidFill>
            <a:srgbClr val="F2EEDA"/>
          </a:solidFill>
          <a:ln cap="flat" cmpd="sng" w="12700">
            <a:solidFill>
              <a:srgbClr val="B85B5A"/>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12"/>
          <p:cNvSpPr txBox="1"/>
          <p:nvPr/>
        </p:nvSpPr>
        <p:spPr>
          <a:xfrm>
            <a:off x="-2705190" y="4499908"/>
            <a:ext cx="2257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Calibri"/>
                <a:ea typeface="Calibri"/>
                <a:cs typeface="Calibri"/>
                <a:sym typeface="Calibri"/>
              </a:rPr>
              <a:t>Uitwonende studenten</a:t>
            </a:r>
            <a:endParaRPr sz="1800">
              <a:solidFill>
                <a:srgbClr val="C00000"/>
              </a:solidFill>
              <a:latin typeface="Quicksand"/>
              <a:ea typeface="Quicksand"/>
              <a:cs typeface="Quicksand"/>
              <a:sym typeface="Quicksand"/>
            </a:endParaRPr>
          </a:p>
        </p:txBody>
      </p:sp>
      <p:sp>
        <p:nvSpPr>
          <p:cNvPr id="303" name="Google Shape;303;p12"/>
          <p:cNvSpPr/>
          <p:nvPr/>
        </p:nvSpPr>
        <p:spPr>
          <a:xfrm>
            <a:off x="-2499780" y="4282477"/>
            <a:ext cx="1931864" cy="1046721"/>
          </a:xfrm>
          <a:prstGeom prst="roundRect">
            <a:avLst>
              <a:gd fmla="val 40278" name="adj"/>
            </a:avLst>
          </a:prstGeom>
          <a:solidFill>
            <a:srgbClr val="F2EEDA"/>
          </a:solidFill>
          <a:ln cap="flat" cmpd="sng" w="12700">
            <a:solidFill>
              <a:srgbClr val="B85B5A"/>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12"/>
          <p:cNvSpPr/>
          <p:nvPr/>
        </p:nvSpPr>
        <p:spPr>
          <a:xfrm>
            <a:off x="-2445066" y="4295361"/>
            <a:ext cx="1931864" cy="1046721"/>
          </a:xfrm>
          <a:prstGeom prst="roundRect">
            <a:avLst>
              <a:gd fmla="val 40278" name="adj"/>
            </a:avLst>
          </a:prstGeom>
          <a:solidFill>
            <a:srgbClr val="F2EEDA"/>
          </a:solidFill>
          <a:ln cap="flat" cmpd="sng" w="12700">
            <a:solidFill>
              <a:srgbClr val="B85B5A"/>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12"/>
          <p:cNvSpPr txBox="1"/>
          <p:nvPr/>
        </p:nvSpPr>
        <p:spPr>
          <a:xfrm>
            <a:off x="-2668777" y="4465214"/>
            <a:ext cx="2257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Calibri"/>
                <a:ea typeface="Calibri"/>
                <a:cs typeface="Calibri"/>
                <a:sym typeface="Calibri"/>
              </a:rPr>
              <a:t>Prepare fase</a:t>
            </a:r>
            <a:endParaRPr/>
          </a:p>
          <a:p>
            <a:pPr indent="0" lvl="0" marL="0" marR="0" rtl="0" algn="ctr">
              <a:spcBef>
                <a:spcPts val="0"/>
              </a:spcBef>
              <a:spcAft>
                <a:spcPts val="0"/>
              </a:spcAft>
              <a:buNone/>
            </a:pPr>
            <a:r>
              <a:rPr b="1" lang="en-US" sz="1800">
                <a:solidFill>
                  <a:srgbClr val="C00000"/>
                </a:solidFill>
                <a:latin typeface="Quicksand"/>
                <a:ea typeface="Quicksand"/>
                <a:cs typeface="Quicksand"/>
                <a:sym typeface="Quicksand"/>
              </a:rPr>
              <a:t>brandveiligheid</a:t>
            </a:r>
            <a:endParaRPr sz="1800">
              <a:solidFill>
                <a:srgbClr val="C00000"/>
              </a:solidFill>
              <a:latin typeface="Quicksand"/>
              <a:ea typeface="Quicksand"/>
              <a:cs typeface="Quicksand"/>
              <a:sym typeface="Quicksand"/>
            </a:endParaRPr>
          </a:p>
        </p:txBody>
      </p:sp>
      <p:sp>
        <p:nvSpPr>
          <p:cNvPr id="306" name="Google Shape;306;p12"/>
          <p:cNvSpPr txBox="1"/>
          <p:nvPr/>
        </p:nvSpPr>
        <p:spPr>
          <a:xfrm>
            <a:off x="-2605410" y="4465520"/>
            <a:ext cx="2257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00000"/>
                </a:solidFill>
                <a:latin typeface="Calibri"/>
                <a:ea typeface="Calibri"/>
                <a:cs typeface="Calibri"/>
                <a:sym typeface="Calibri"/>
              </a:rPr>
              <a:t>Reactantie psychologie</a:t>
            </a:r>
            <a:endParaRPr sz="1800">
              <a:solidFill>
                <a:srgbClr val="C00000"/>
              </a:solidFill>
              <a:latin typeface="Quicksand"/>
              <a:ea typeface="Quicksand"/>
              <a:cs typeface="Quicksand"/>
              <a:sym typeface="Quicksand"/>
            </a:endParaRPr>
          </a:p>
        </p:txBody>
      </p:sp>
      <p:sp>
        <p:nvSpPr>
          <p:cNvPr id="307" name="Google Shape;307;p12"/>
          <p:cNvSpPr txBox="1"/>
          <p:nvPr/>
        </p:nvSpPr>
        <p:spPr>
          <a:xfrm>
            <a:off x="12392261" y="1865913"/>
            <a:ext cx="353139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B85B5A"/>
                </a:solidFill>
                <a:latin typeface="Righteous"/>
                <a:ea typeface="Righteous"/>
                <a:cs typeface="Righteous"/>
                <a:sym typeface="Righteous"/>
              </a:rPr>
              <a:t>Punt.</a:t>
            </a:r>
            <a:endParaRPr/>
          </a:p>
        </p:txBody>
      </p:sp>
      <p:sp>
        <p:nvSpPr>
          <p:cNvPr id="308" name="Google Shape;308;p12"/>
          <p:cNvSpPr txBox="1"/>
          <p:nvPr/>
        </p:nvSpPr>
        <p:spPr>
          <a:xfrm>
            <a:off x="12443060" y="1815114"/>
            <a:ext cx="308706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Punt.</a:t>
            </a:r>
            <a:endParaRPr/>
          </a:p>
        </p:txBody>
      </p:sp>
      <p:cxnSp>
        <p:nvCxnSpPr>
          <p:cNvPr id="309" name="Google Shape;309;p12"/>
          <p:cNvCxnSpPr/>
          <p:nvPr/>
        </p:nvCxnSpPr>
        <p:spPr>
          <a:xfrm>
            <a:off x="12553668" y="2081895"/>
            <a:ext cx="4240925" cy="0"/>
          </a:xfrm>
          <a:prstGeom prst="straightConnector1">
            <a:avLst/>
          </a:prstGeom>
          <a:noFill/>
          <a:ln cap="flat" cmpd="sng" w="25400">
            <a:solidFill>
              <a:srgbClr val="B85B5A"/>
            </a:solidFill>
            <a:prstDash val="solid"/>
            <a:miter lim="800000"/>
            <a:headEnd len="sm" w="sm" type="none"/>
            <a:tailEnd len="sm" w="sm" type="none"/>
          </a:ln>
        </p:spPr>
      </p:cxnSp>
      <p:sp>
        <p:nvSpPr>
          <p:cNvPr id="310" name="Google Shape;310;p12"/>
          <p:cNvSpPr/>
          <p:nvPr/>
        </p:nvSpPr>
        <p:spPr>
          <a:xfrm rot="1978262">
            <a:off x="4199420" y="476106"/>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12"/>
          <p:cNvSpPr/>
          <p:nvPr/>
        </p:nvSpPr>
        <p:spPr>
          <a:xfrm rot="1354581">
            <a:off x="4210516" y="476107"/>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2"/>
          <p:cNvSpPr/>
          <p:nvPr/>
        </p:nvSpPr>
        <p:spPr>
          <a:xfrm rot="860625">
            <a:off x="4210516" y="478510"/>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12"/>
          <p:cNvSpPr/>
          <p:nvPr/>
        </p:nvSpPr>
        <p:spPr>
          <a:xfrm rot="376087">
            <a:off x="4237666" y="486554"/>
            <a:ext cx="3653968" cy="5884892"/>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2"/>
          <p:cNvSpPr/>
          <p:nvPr/>
        </p:nvSpPr>
        <p:spPr>
          <a:xfrm>
            <a:off x="4269016" y="419724"/>
            <a:ext cx="3653968" cy="6026045"/>
          </a:xfrm>
          <a:prstGeom prst="roundRect">
            <a:avLst>
              <a:gd fmla="val 40278"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2"/>
          <p:cNvSpPr txBox="1"/>
          <p:nvPr/>
        </p:nvSpPr>
        <p:spPr>
          <a:xfrm>
            <a:off x="3122091" y="1939048"/>
            <a:ext cx="6176244"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600">
                <a:solidFill>
                  <a:srgbClr val="F2EEDA"/>
                </a:solidFill>
                <a:latin typeface="Righteous"/>
                <a:ea typeface="Righteous"/>
                <a:cs typeface="Righteous"/>
                <a:sym typeface="Righteous"/>
              </a:rPr>
              <a:t>VUURVASTE </a:t>
            </a:r>
            <a:endParaRPr/>
          </a:p>
          <a:p>
            <a:pPr indent="0" lvl="0" marL="0" marR="0" rtl="0" algn="ctr">
              <a:spcBef>
                <a:spcPts val="0"/>
              </a:spcBef>
              <a:spcAft>
                <a:spcPts val="0"/>
              </a:spcAft>
              <a:buNone/>
            </a:pPr>
            <a:r>
              <a:rPr lang="en-US" sz="9600">
                <a:solidFill>
                  <a:srgbClr val="F2EEDA"/>
                </a:solidFill>
                <a:latin typeface="Righteous"/>
                <a:ea typeface="Righteous"/>
                <a:cs typeface="Righteous"/>
                <a:sym typeface="Righteous"/>
              </a:rPr>
              <a:t>SCHUIVERS</a:t>
            </a:r>
            <a:endParaRPr/>
          </a:p>
        </p:txBody>
      </p:sp>
      <p:sp>
        <p:nvSpPr>
          <p:cNvPr id="316" name="Google Shape;316;p12"/>
          <p:cNvSpPr txBox="1"/>
          <p:nvPr/>
        </p:nvSpPr>
        <p:spPr>
          <a:xfrm>
            <a:off x="3067654" y="1951931"/>
            <a:ext cx="6176244"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600">
                <a:latin typeface="Righteous"/>
                <a:ea typeface="Righteous"/>
                <a:cs typeface="Righteous"/>
                <a:sym typeface="Righteous"/>
              </a:rPr>
              <a:t>VUURVASTE</a:t>
            </a:r>
            <a:endParaRPr/>
          </a:p>
          <a:p>
            <a:pPr indent="0" lvl="0" marL="0" marR="0" rtl="0" algn="ctr">
              <a:spcBef>
                <a:spcPts val="0"/>
              </a:spcBef>
              <a:spcAft>
                <a:spcPts val="0"/>
              </a:spcAft>
              <a:buNone/>
            </a:pPr>
            <a:r>
              <a:rPr lang="en-US" sz="9600">
                <a:latin typeface="Righteous"/>
                <a:ea typeface="Righteous"/>
                <a:cs typeface="Righteous"/>
                <a:sym typeface="Righteous"/>
              </a:rPr>
              <a:t>SCHUIVERS</a:t>
            </a:r>
            <a:endParaRPr/>
          </a:p>
        </p:txBody>
      </p:sp>
      <p:sp>
        <p:nvSpPr>
          <p:cNvPr id="317" name="Google Shape;317;p12"/>
          <p:cNvSpPr txBox="1"/>
          <p:nvPr/>
        </p:nvSpPr>
        <p:spPr>
          <a:xfrm>
            <a:off x="-5341135" y="690940"/>
            <a:ext cx="490300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Focus</a:t>
            </a:r>
            <a:endParaRPr/>
          </a:p>
        </p:txBody>
      </p:sp>
      <p:sp>
        <p:nvSpPr>
          <p:cNvPr id="318" name="Google Shape;318;p12"/>
          <p:cNvSpPr txBox="1"/>
          <p:nvPr/>
        </p:nvSpPr>
        <p:spPr>
          <a:xfrm>
            <a:off x="-5290336" y="640141"/>
            <a:ext cx="308706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Focus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322" name="Shape 322"/>
        <p:cNvGrpSpPr/>
        <p:nvPr/>
      </p:nvGrpSpPr>
      <p:grpSpPr>
        <a:xfrm>
          <a:off x="0" y="0"/>
          <a:ext cx="0" cy="0"/>
          <a:chOff x="0" y="0"/>
          <a:chExt cx="0" cy="0"/>
        </a:xfrm>
      </p:grpSpPr>
      <p:sp>
        <p:nvSpPr>
          <p:cNvPr id="323" name="Google Shape;323;p13"/>
          <p:cNvSpPr/>
          <p:nvPr/>
        </p:nvSpPr>
        <p:spPr>
          <a:xfrm rot="-5400000">
            <a:off x="1611567" y="-458261"/>
            <a:ext cx="2898130" cy="4651107"/>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3"/>
          <p:cNvSpPr/>
          <p:nvPr/>
        </p:nvSpPr>
        <p:spPr>
          <a:xfrm rot="-5400000">
            <a:off x="7593170" y="-453249"/>
            <a:ext cx="2862758" cy="4647254"/>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13"/>
          <p:cNvSpPr/>
          <p:nvPr/>
        </p:nvSpPr>
        <p:spPr>
          <a:xfrm rot="-5400000">
            <a:off x="1642752" y="2663993"/>
            <a:ext cx="2862757" cy="4647254"/>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3"/>
          <p:cNvSpPr/>
          <p:nvPr/>
        </p:nvSpPr>
        <p:spPr>
          <a:xfrm rot="-5400000">
            <a:off x="7775618" y="2663993"/>
            <a:ext cx="2862758" cy="4647254"/>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13"/>
          <p:cNvSpPr/>
          <p:nvPr/>
        </p:nvSpPr>
        <p:spPr>
          <a:xfrm rot="-5432331">
            <a:off x="4649261" y="1047668"/>
            <a:ext cx="2862758" cy="4762662"/>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13"/>
          <p:cNvSpPr txBox="1"/>
          <p:nvPr/>
        </p:nvSpPr>
        <p:spPr>
          <a:xfrm>
            <a:off x="-7093723" y="2146586"/>
            <a:ext cx="6880363"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600">
                <a:solidFill>
                  <a:srgbClr val="F2EEDA"/>
                </a:solidFill>
                <a:latin typeface="Righteous"/>
                <a:ea typeface="Righteous"/>
                <a:cs typeface="Righteous"/>
                <a:sym typeface="Righteous"/>
              </a:rPr>
              <a:t>VUURVASTE </a:t>
            </a:r>
            <a:endParaRPr/>
          </a:p>
          <a:p>
            <a:pPr indent="0" lvl="0" marL="0" marR="0" rtl="0" algn="ctr">
              <a:spcBef>
                <a:spcPts val="0"/>
              </a:spcBef>
              <a:spcAft>
                <a:spcPts val="0"/>
              </a:spcAft>
              <a:buNone/>
            </a:pPr>
            <a:r>
              <a:rPr lang="en-US" sz="9600">
                <a:solidFill>
                  <a:srgbClr val="F2EEDA"/>
                </a:solidFill>
                <a:latin typeface="Righteous"/>
                <a:ea typeface="Righteous"/>
                <a:cs typeface="Righteous"/>
                <a:sym typeface="Righteous"/>
              </a:rPr>
              <a:t>SCHUIVERS</a:t>
            </a:r>
            <a:endParaRPr/>
          </a:p>
        </p:txBody>
      </p:sp>
      <p:sp>
        <p:nvSpPr>
          <p:cNvPr id="329" name="Google Shape;329;p13"/>
          <p:cNvSpPr txBox="1"/>
          <p:nvPr/>
        </p:nvSpPr>
        <p:spPr>
          <a:xfrm>
            <a:off x="-7148161" y="2159469"/>
            <a:ext cx="6880363"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600">
                <a:latin typeface="Righteous"/>
                <a:ea typeface="Righteous"/>
                <a:cs typeface="Righteous"/>
                <a:sym typeface="Righteous"/>
              </a:rPr>
              <a:t>VUURVASTE</a:t>
            </a:r>
            <a:endParaRPr/>
          </a:p>
          <a:p>
            <a:pPr indent="0" lvl="0" marL="0" marR="0" rtl="0" algn="ctr">
              <a:spcBef>
                <a:spcPts val="0"/>
              </a:spcBef>
              <a:spcAft>
                <a:spcPts val="0"/>
              </a:spcAft>
              <a:buNone/>
            </a:pPr>
            <a:r>
              <a:rPr lang="en-US" sz="9600">
                <a:latin typeface="Righteous"/>
                <a:ea typeface="Righteous"/>
                <a:cs typeface="Righteous"/>
                <a:sym typeface="Righteous"/>
              </a:rPr>
              <a:t>SCHUIVERS</a:t>
            </a:r>
            <a:endParaRPr/>
          </a:p>
        </p:txBody>
      </p:sp>
      <p:sp>
        <p:nvSpPr>
          <p:cNvPr id="330" name="Google Shape;330;p13"/>
          <p:cNvSpPr txBox="1"/>
          <p:nvPr/>
        </p:nvSpPr>
        <p:spPr>
          <a:xfrm>
            <a:off x="3753631" y="2367169"/>
            <a:ext cx="4684737" cy="22467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000">
                <a:solidFill>
                  <a:srgbClr val="F2EEDA"/>
                </a:solidFill>
                <a:latin typeface="Righteous"/>
                <a:ea typeface="Righteous"/>
                <a:cs typeface="Righteous"/>
                <a:sym typeface="Righteous"/>
              </a:rPr>
              <a:t>Wat is het?</a:t>
            </a:r>
            <a:endParaRPr/>
          </a:p>
          <a:p>
            <a:pPr indent="0" lvl="0" marL="0" marR="0" rtl="0" algn="ctr">
              <a:spcBef>
                <a:spcPts val="0"/>
              </a:spcBef>
              <a:spcAft>
                <a:spcPts val="0"/>
              </a:spcAft>
              <a:buNone/>
            </a:pPr>
            <a:r>
              <a:t/>
            </a:r>
            <a:endParaRPr b="1" i="1" sz="2000">
              <a:solidFill>
                <a:srgbClr val="F2EEDA"/>
              </a:solidFill>
              <a:latin typeface="Righteous"/>
              <a:ea typeface="Righteous"/>
              <a:cs typeface="Righteous"/>
              <a:sym typeface="Righteous"/>
            </a:endParaRPr>
          </a:p>
          <a:p>
            <a:pPr indent="0" lvl="0" marL="0" marR="0" rtl="0" algn="ctr">
              <a:spcBef>
                <a:spcPts val="0"/>
              </a:spcBef>
              <a:spcAft>
                <a:spcPts val="0"/>
              </a:spcAft>
              <a:buNone/>
            </a:pPr>
            <a:r>
              <a:rPr lang="en-US" sz="2000">
                <a:solidFill>
                  <a:srgbClr val="F2EEDA"/>
                </a:solidFill>
                <a:latin typeface="Righteous"/>
                <a:ea typeface="Righteous"/>
                <a:cs typeface="Righteous"/>
                <a:sym typeface="Righteous"/>
              </a:rPr>
              <a:t>Vuurvaste Schuivers is een mobiele puzzelgame om uitwonende studenten meer bewust te maken over brandveiligheid in huis.</a:t>
            </a:r>
            <a:endParaRPr/>
          </a:p>
          <a:p>
            <a:pPr indent="0" lvl="0" marL="0" marR="0" rtl="0" algn="l">
              <a:spcBef>
                <a:spcPts val="0"/>
              </a:spcBef>
              <a:spcAft>
                <a:spcPts val="0"/>
              </a:spcAft>
              <a:buNone/>
            </a:pPr>
            <a:r>
              <a:t/>
            </a:r>
            <a:endParaRPr b="1" i="1" sz="2000">
              <a:solidFill>
                <a:srgbClr val="F2EEDA"/>
              </a:solidFill>
              <a:latin typeface="Righteous"/>
              <a:ea typeface="Righteous"/>
              <a:cs typeface="Righteous"/>
              <a:sym typeface="Righteous"/>
            </a:endParaRPr>
          </a:p>
        </p:txBody>
      </p:sp>
      <p:sp>
        <p:nvSpPr>
          <p:cNvPr id="331" name="Google Shape;331;p13"/>
          <p:cNvSpPr txBox="1"/>
          <p:nvPr/>
        </p:nvSpPr>
        <p:spPr>
          <a:xfrm>
            <a:off x="729834" y="1608767"/>
            <a:ext cx="468473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C00000"/>
                </a:solidFill>
                <a:latin typeface="Righteous"/>
                <a:ea typeface="Righteous"/>
                <a:cs typeface="Righteous"/>
                <a:sym typeface="Righteous"/>
              </a:rPr>
              <a:t>Doel</a:t>
            </a:r>
            <a:endParaRPr sz="2800">
              <a:solidFill>
                <a:srgbClr val="C00000"/>
              </a:solidFill>
              <a:latin typeface="Righteous"/>
              <a:ea typeface="Righteous"/>
              <a:cs typeface="Righteous"/>
              <a:sym typeface="Righteous"/>
            </a:endParaRPr>
          </a:p>
        </p:txBody>
      </p:sp>
      <p:sp>
        <p:nvSpPr>
          <p:cNvPr id="332" name="Google Shape;332;p13"/>
          <p:cNvSpPr txBox="1"/>
          <p:nvPr/>
        </p:nvSpPr>
        <p:spPr>
          <a:xfrm>
            <a:off x="6682180" y="1713677"/>
            <a:ext cx="468473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C00000"/>
                </a:solidFill>
                <a:latin typeface="Righteous"/>
                <a:ea typeface="Righteous"/>
                <a:cs typeface="Righteous"/>
                <a:sym typeface="Righteous"/>
              </a:rPr>
              <a:t>Voor wie?</a:t>
            </a:r>
            <a:endParaRPr sz="2800">
              <a:solidFill>
                <a:srgbClr val="C00000"/>
              </a:solidFill>
              <a:latin typeface="Righteous"/>
              <a:ea typeface="Righteous"/>
              <a:cs typeface="Righteous"/>
              <a:sym typeface="Righteous"/>
            </a:endParaRPr>
          </a:p>
        </p:txBody>
      </p:sp>
      <p:sp>
        <p:nvSpPr>
          <p:cNvPr id="333" name="Google Shape;333;p13"/>
          <p:cNvSpPr txBox="1"/>
          <p:nvPr/>
        </p:nvSpPr>
        <p:spPr>
          <a:xfrm>
            <a:off x="729834" y="4702132"/>
            <a:ext cx="468473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C00000"/>
                </a:solidFill>
                <a:latin typeface="Righteous"/>
                <a:ea typeface="Righteous"/>
                <a:cs typeface="Righteous"/>
                <a:sym typeface="Righteous"/>
              </a:rPr>
              <a:t>Het spel</a:t>
            </a:r>
            <a:endParaRPr sz="2800">
              <a:solidFill>
                <a:srgbClr val="C00000"/>
              </a:solidFill>
              <a:latin typeface="Righteous"/>
              <a:ea typeface="Righteous"/>
              <a:cs typeface="Righteous"/>
              <a:sym typeface="Righteous"/>
            </a:endParaRPr>
          </a:p>
        </p:txBody>
      </p:sp>
      <p:sp>
        <p:nvSpPr>
          <p:cNvPr id="334" name="Google Shape;334;p13"/>
          <p:cNvSpPr txBox="1"/>
          <p:nvPr/>
        </p:nvSpPr>
        <p:spPr>
          <a:xfrm>
            <a:off x="7257455" y="4503986"/>
            <a:ext cx="3899083"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800">
                <a:solidFill>
                  <a:srgbClr val="C00000"/>
                </a:solidFill>
                <a:latin typeface="Righteous"/>
                <a:ea typeface="Righteous"/>
                <a:cs typeface="Righteous"/>
                <a:sym typeface="Righteous"/>
              </a:rPr>
              <a:t>Hoe gaan we de doelgroep bereiken?</a:t>
            </a:r>
            <a:endParaRPr sz="2800">
              <a:solidFill>
                <a:srgbClr val="C00000"/>
              </a:solidFill>
              <a:latin typeface="Righteous"/>
              <a:ea typeface="Righteous"/>
              <a:cs typeface="Righteous"/>
              <a:sym typeface="Righteou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338" name="Shape 338"/>
        <p:cNvGrpSpPr/>
        <p:nvPr/>
      </p:nvGrpSpPr>
      <p:grpSpPr>
        <a:xfrm>
          <a:off x="0" y="0"/>
          <a:ext cx="0" cy="0"/>
          <a:chOff x="0" y="0"/>
          <a:chExt cx="0" cy="0"/>
        </a:xfrm>
      </p:grpSpPr>
      <p:sp>
        <p:nvSpPr>
          <p:cNvPr id="339" name="Google Shape;339;p14"/>
          <p:cNvSpPr/>
          <p:nvPr/>
        </p:nvSpPr>
        <p:spPr>
          <a:xfrm>
            <a:off x="3721880" y="2221741"/>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4"/>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14"/>
          <p:cNvSpPr txBox="1"/>
          <p:nvPr/>
        </p:nvSpPr>
        <p:spPr>
          <a:xfrm>
            <a:off x="4104640" y="1818014"/>
            <a:ext cx="4333726"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Inspireren </a:t>
            </a:r>
            <a:r>
              <a:rPr lang="en-US" sz="2000">
                <a:solidFill>
                  <a:schemeClr val="dk1"/>
                </a:solidFill>
                <a:latin typeface="Calibri"/>
                <a:ea typeface="Calibri"/>
                <a:cs typeface="Calibri"/>
                <a:sym typeface="Calibri"/>
              </a:rPr>
              <a:t>om voorzorgmaatregelen te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nemen voor huisbrand gevaar.</a:t>
            </a:r>
            <a:endParaRPr/>
          </a:p>
          <a:p>
            <a:pPr indent="0" lvl="0" marL="0" marR="0" rtl="0" algn="l">
              <a:spcBef>
                <a:spcPts val="0"/>
              </a:spcBef>
              <a:spcAft>
                <a:spcPts val="0"/>
              </a:spcAft>
              <a:buNone/>
            </a:pPr>
            <a:r>
              <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342" name="Google Shape;342;p14"/>
          <p:cNvSpPr txBox="1"/>
          <p:nvPr/>
        </p:nvSpPr>
        <p:spPr>
          <a:xfrm>
            <a:off x="3753629" y="1107688"/>
            <a:ext cx="4684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Doel</a:t>
            </a:r>
            <a:endParaRPr sz="3600">
              <a:solidFill>
                <a:srgbClr val="C00000"/>
              </a:solidFill>
              <a:latin typeface="Righteous"/>
              <a:ea typeface="Righteous"/>
              <a:cs typeface="Righteous"/>
              <a:sym typeface="Righteous"/>
            </a:endParaRPr>
          </a:p>
        </p:txBody>
      </p:sp>
      <p:sp>
        <p:nvSpPr>
          <p:cNvPr id="343" name="Google Shape;343;p14"/>
          <p:cNvSpPr/>
          <p:nvPr/>
        </p:nvSpPr>
        <p:spPr>
          <a:xfrm>
            <a:off x="3751091" y="2253725"/>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14"/>
          <p:cNvSpPr/>
          <p:nvPr/>
        </p:nvSpPr>
        <p:spPr>
          <a:xfrm>
            <a:off x="3692671" y="3146512"/>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14"/>
          <p:cNvSpPr txBox="1"/>
          <p:nvPr/>
        </p:nvSpPr>
        <p:spPr>
          <a:xfrm>
            <a:off x="4046222" y="2753458"/>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Informeren over brandveligheid</a:t>
            </a:r>
            <a:endParaRPr i="1" sz="2000">
              <a:solidFill>
                <a:schemeClr val="dk1"/>
              </a:solidFill>
              <a:latin typeface="Righteous"/>
              <a:ea typeface="Righteous"/>
              <a:cs typeface="Righteous"/>
              <a:sym typeface="Righteous"/>
            </a:endParaRPr>
          </a:p>
        </p:txBody>
      </p:sp>
      <p:sp>
        <p:nvSpPr>
          <p:cNvPr id="346" name="Google Shape;346;p14"/>
          <p:cNvSpPr/>
          <p:nvPr/>
        </p:nvSpPr>
        <p:spPr>
          <a:xfrm>
            <a:off x="3721882" y="3178496"/>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14"/>
          <p:cNvSpPr txBox="1"/>
          <p:nvPr/>
        </p:nvSpPr>
        <p:spPr>
          <a:xfrm>
            <a:off x="4104640" y="3332132"/>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Amuserend (gamification)</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348" name="Google Shape;348;p14"/>
          <p:cNvSpPr txBox="1"/>
          <p:nvPr/>
        </p:nvSpPr>
        <p:spPr>
          <a:xfrm>
            <a:off x="4133851" y="3896441"/>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Extrinsiek motiveren</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349" name="Google Shape;349;p14"/>
          <p:cNvSpPr/>
          <p:nvPr/>
        </p:nvSpPr>
        <p:spPr>
          <a:xfrm>
            <a:off x="3692671" y="371593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4"/>
          <p:cNvSpPr/>
          <p:nvPr/>
        </p:nvSpPr>
        <p:spPr>
          <a:xfrm>
            <a:off x="3721882" y="374791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14"/>
          <p:cNvSpPr/>
          <p:nvPr/>
        </p:nvSpPr>
        <p:spPr>
          <a:xfrm>
            <a:off x="3715533" y="4291925"/>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14"/>
          <p:cNvSpPr/>
          <p:nvPr/>
        </p:nvSpPr>
        <p:spPr>
          <a:xfrm>
            <a:off x="3744744" y="4323909"/>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4"/>
          <p:cNvSpPr/>
          <p:nvPr/>
        </p:nvSpPr>
        <p:spPr>
          <a:xfrm rot="-5400000">
            <a:off x="9308619" y="1997996"/>
            <a:ext cx="5745635" cy="9334895"/>
          </a:xfrm>
          <a:prstGeom prst="roundRect">
            <a:avLst>
              <a:gd fmla="val 50000" name="adj"/>
            </a:avLst>
          </a:prstGeom>
          <a:solidFill>
            <a:srgbClr val="C00000"/>
          </a:solidFill>
          <a:ln>
            <a:noFill/>
          </a:ln>
          <a:effectLst>
            <a:outerShdw blurRad="609600" sx="104000" rotWithShape="0" algn="ctr" sy="104000">
              <a:srgbClr val="000000">
                <a:alpha val="1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4" name="Google Shape;354;p14"/>
          <p:cNvGrpSpPr/>
          <p:nvPr/>
        </p:nvGrpSpPr>
        <p:grpSpPr>
          <a:xfrm>
            <a:off x="12357147" y="561097"/>
            <a:ext cx="9334895" cy="5745635"/>
            <a:chOff x="1428551" y="556182"/>
            <a:chExt cx="9334895" cy="5745635"/>
          </a:xfrm>
        </p:grpSpPr>
        <p:sp>
          <p:nvSpPr>
            <p:cNvPr id="355" name="Google Shape;355;p14"/>
            <p:cNvSpPr/>
            <p:nvPr/>
          </p:nvSpPr>
          <p:spPr>
            <a:xfrm>
              <a:off x="3721880" y="2221741"/>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14"/>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14"/>
            <p:cNvSpPr txBox="1"/>
            <p:nvPr/>
          </p:nvSpPr>
          <p:spPr>
            <a:xfrm>
              <a:off x="4104640" y="1818014"/>
              <a:ext cx="433372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18-24 jarige</a:t>
              </a:r>
              <a:endParaRPr/>
            </a:p>
          </p:txBody>
        </p:sp>
        <p:sp>
          <p:nvSpPr>
            <p:cNvPr id="358" name="Google Shape;358;p14"/>
            <p:cNvSpPr txBox="1"/>
            <p:nvPr/>
          </p:nvSpPr>
          <p:spPr>
            <a:xfrm>
              <a:off x="3753629" y="1107688"/>
              <a:ext cx="4684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Voor wie?</a:t>
              </a:r>
              <a:endParaRPr sz="3600">
                <a:solidFill>
                  <a:srgbClr val="C00000"/>
                </a:solidFill>
                <a:latin typeface="Righteous"/>
                <a:ea typeface="Righteous"/>
                <a:cs typeface="Righteous"/>
                <a:sym typeface="Righteous"/>
              </a:endParaRPr>
            </a:p>
          </p:txBody>
        </p:sp>
        <p:sp>
          <p:nvSpPr>
            <p:cNvPr id="359" name="Google Shape;359;p14"/>
            <p:cNvSpPr/>
            <p:nvPr/>
          </p:nvSpPr>
          <p:spPr>
            <a:xfrm>
              <a:off x="3751091" y="2253725"/>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14"/>
            <p:cNvSpPr/>
            <p:nvPr/>
          </p:nvSpPr>
          <p:spPr>
            <a:xfrm>
              <a:off x="3721880" y="2726127"/>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14"/>
            <p:cNvSpPr txBox="1"/>
            <p:nvPr/>
          </p:nvSpPr>
          <p:spPr>
            <a:xfrm>
              <a:off x="4075431" y="2333073"/>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Uitwonende Studenten</a:t>
              </a:r>
              <a:endParaRPr i="1" sz="2000">
                <a:solidFill>
                  <a:schemeClr val="dk1"/>
                </a:solidFill>
                <a:latin typeface="Righteous"/>
                <a:ea typeface="Righteous"/>
                <a:cs typeface="Righteous"/>
                <a:sym typeface="Righteous"/>
              </a:endParaRPr>
            </a:p>
          </p:txBody>
        </p:sp>
        <p:sp>
          <p:nvSpPr>
            <p:cNvPr id="362" name="Google Shape;362;p14"/>
            <p:cNvSpPr/>
            <p:nvPr/>
          </p:nvSpPr>
          <p:spPr>
            <a:xfrm>
              <a:off x="3751091" y="2758111"/>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14"/>
            <p:cNvSpPr txBox="1"/>
            <p:nvPr/>
          </p:nvSpPr>
          <p:spPr>
            <a:xfrm>
              <a:off x="4133849" y="2911747"/>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Puzzel spel</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364" name="Google Shape;364;p14"/>
            <p:cNvSpPr txBox="1"/>
            <p:nvPr/>
          </p:nvSpPr>
          <p:spPr>
            <a:xfrm>
              <a:off x="4163060" y="3476056"/>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Spelletjes liefhebers</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365" name="Google Shape;365;p14"/>
            <p:cNvSpPr/>
            <p:nvPr/>
          </p:nvSpPr>
          <p:spPr>
            <a:xfrm>
              <a:off x="3721880" y="3295549"/>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14"/>
            <p:cNvSpPr/>
            <p:nvPr/>
          </p:nvSpPr>
          <p:spPr>
            <a:xfrm>
              <a:off x="3751091" y="3327533"/>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14"/>
            <p:cNvSpPr/>
            <p:nvPr/>
          </p:nvSpPr>
          <p:spPr>
            <a:xfrm>
              <a:off x="3721880" y="387033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14"/>
            <p:cNvSpPr/>
            <p:nvPr/>
          </p:nvSpPr>
          <p:spPr>
            <a:xfrm>
              <a:off x="3751091" y="390231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9" name="Google Shape;369;p14"/>
          <p:cNvSpPr txBox="1"/>
          <p:nvPr/>
        </p:nvSpPr>
        <p:spPr>
          <a:xfrm>
            <a:off x="3929134" y="1546502"/>
            <a:ext cx="433372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chemeClr val="dk1"/>
                </a:solidFill>
                <a:latin typeface="Righteous"/>
                <a:ea typeface="Righteous"/>
                <a:cs typeface="Righteous"/>
                <a:sym typeface="Righteous"/>
              </a:rPr>
              <a:t>Design Principles</a:t>
            </a:r>
            <a:endParaRPr i="1" sz="14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373" name="Shape 373"/>
        <p:cNvGrpSpPr/>
        <p:nvPr/>
      </p:nvGrpSpPr>
      <p:grpSpPr>
        <a:xfrm>
          <a:off x="0" y="0"/>
          <a:ext cx="0" cy="0"/>
          <a:chOff x="0" y="0"/>
          <a:chExt cx="0" cy="0"/>
        </a:xfrm>
      </p:grpSpPr>
      <p:grpSp>
        <p:nvGrpSpPr>
          <p:cNvPr id="374" name="Google Shape;374;p15"/>
          <p:cNvGrpSpPr/>
          <p:nvPr/>
        </p:nvGrpSpPr>
        <p:grpSpPr>
          <a:xfrm>
            <a:off x="1387911" y="7912022"/>
            <a:ext cx="9334895" cy="5745635"/>
            <a:chOff x="1428551" y="556182"/>
            <a:chExt cx="9334895" cy="5745635"/>
          </a:xfrm>
        </p:grpSpPr>
        <p:sp>
          <p:nvSpPr>
            <p:cNvPr id="375" name="Google Shape;375;p15"/>
            <p:cNvSpPr/>
            <p:nvPr/>
          </p:nvSpPr>
          <p:spPr>
            <a:xfrm>
              <a:off x="3721880" y="359681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15"/>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15"/>
            <p:cNvSpPr txBox="1"/>
            <p:nvPr/>
          </p:nvSpPr>
          <p:spPr>
            <a:xfrm>
              <a:off x="4104640" y="3193087"/>
              <a:ext cx="433372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Reclame posters</a:t>
              </a:r>
              <a:endParaRPr/>
            </a:p>
          </p:txBody>
        </p:sp>
        <p:sp>
          <p:nvSpPr>
            <p:cNvPr id="378" name="Google Shape;378;p15"/>
            <p:cNvSpPr txBox="1"/>
            <p:nvPr/>
          </p:nvSpPr>
          <p:spPr>
            <a:xfrm>
              <a:off x="3753629" y="2204968"/>
              <a:ext cx="468473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Hoe gaan we de doelgroep bereiken?</a:t>
              </a:r>
              <a:endParaRPr sz="3600">
                <a:solidFill>
                  <a:srgbClr val="C00000"/>
                </a:solidFill>
                <a:latin typeface="Righteous"/>
                <a:ea typeface="Righteous"/>
                <a:cs typeface="Righteous"/>
                <a:sym typeface="Righteous"/>
              </a:endParaRPr>
            </a:p>
          </p:txBody>
        </p:sp>
        <p:sp>
          <p:nvSpPr>
            <p:cNvPr id="379" name="Google Shape;379;p15"/>
            <p:cNvSpPr/>
            <p:nvPr/>
          </p:nvSpPr>
          <p:spPr>
            <a:xfrm>
              <a:off x="3751091" y="362879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15"/>
            <p:cNvSpPr/>
            <p:nvPr/>
          </p:nvSpPr>
          <p:spPr>
            <a:xfrm>
              <a:off x="4229880" y="4101200"/>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15"/>
            <p:cNvSpPr txBox="1"/>
            <p:nvPr/>
          </p:nvSpPr>
          <p:spPr>
            <a:xfrm>
              <a:off x="4542791" y="3708146"/>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Openbare toilet posters</a:t>
              </a:r>
              <a:endParaRPr i="1" sz="2000">
                <a:solidFill>
                  <a:schemeClr val="dk1"/>
                </a:solidFill>
                <a:latin typeface="Righteous"/>
                <a:ea typeface="Righteous"/>
                <a:cs typeface="Righteous"/>
                <a:sym typeface="Righteous"/>
              </a:endParaRPr>
            </a:p>
          </p:txBody>
        </p:sp>
      </p:grpSp>
      <p:grpSp>
        <p:nvGrpSpPr>
          <p:cNvPr id="382" name="Google Shape;382;p15"/>
          <p:cNvGrpSpPr/>
          <p:nvPr/>
        </p:nvGrpSpPr>
        <p:grpSpPr>
          <a:xfrm>
            <a:off x="1428551" y="556182"/>
            <a:ext cx="9334895" cy="5745635"/>
            <a:chOff x="1428551" y="556182"/>
            <a:chExt cx="9334895" cy="5745635"/>
          </a:xfrm>
        </p:grpSpPr>
        <p:sp>
          <p:nvSpPr>
            <p:cNvPr id="383" name="Google Shape;383;p15"/>
            <p:cNvSpPr/>
            <p:nvPr/>
          </p:nvSpPr>
          <p:spPr>
            <a:xfrm>
              <a:off x="3721880" y="2221741"/>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15"/>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15"/>
            <p:cNvSpPr txBox="1"/>
            <p:nvPr/>
          </p:nvSpPr>
          <p:spPr>
            <a:xfrm>
              <a:off x="4104640" y="1818014"/>
              <a:ext cx="433372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18-24 jarige</a:t>
              </a:r>
              <a:endParaRPr/>
            </a:p>
          </p:txBody>
        </p:sp>
        <p:sp>
          <p:nvSpPr>
            <p:cNvPr id="386" name="Google Shape;386;p15"/>
            <p:cNvSpPr txBox="1"/>
            <p:nvPr/>
          </p:nvSpPr>
          <p:spPr>
            <a:xfrm>
              <a:off x="3753629" y="1107688"/>
              <a:ext cx="4684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Voor wie?</a:t>
              </a:r>
              <a:endParaRPr sz="3600">
                <a:solidFill>
                  <a:srgbClr val="C00000"/>
                </a:solidFill>
                <a:latin typeface="Righteous"/>
                <a:ea typeface="Righteous"/>
                <a:cs typeface="Righteous"/>
                <a:sym typeface="Righteous"/>
              </a:endParaRPr>
            </a:p>
          </p:txBody>
        </p:sp>
        <p:sp>
          <p:nvSpPr>
            <p:cNvPr id="387" name="Google Shape;387;p15"/>
            <p:cNvSpPr/>
            <p:nvPr/>
          </p:nvSpPr>
          <p:spPr>
            <a:xfrm>
              <a:off x="3751091" y="2253725"/>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5"/>
            <p:cNvSpPr/>
            <p:nvPr/>
          </p:nvSpPr>
          <p:spPr>
            <a:xfrm>
              <a:off x="3721880" y="2726127"/>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5"/>
            <p:cNvSpPr txBox="1"/>
            <p:nvPr/>
          </p:nvSpPr>
          <p:spPr>
            <a:xfrm>
              <a:off x="4075431" y="2333073"/>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Uitwonende Studenten</a:t>
              </a:r>
              <a:endParaRPr i="1" sz="2000">
                <a:solidFill>
                  <a:schemeClr val="dk1"/>
                </a:solidFill>
                <a:latin typeface="Righteous"/>
                <a:ea typeface="Righteous"/>
                <a:cs typeface="Righteous"/>
                <a:sym typeface="Righteous"/>
              </a:endParaRPr>
            </a:p>
          </p:txBody>
        </p:sp>
        <p:sp>
          <p:nvSpPr>
            <p:cNvPr id="390" name="Google Shape;390;p15"/>
            <p:cNvSpPr/>
            <p:nvPr/>
          </p:nvSpPr>
          <p:spPr>
            <a:xfrm>
              <a:off x="3751091" y="2758111"/>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15"/>
            <p:cNvSpPr txBox="1"/>
            <p:nvPr/>
          </p:nvSpPr>
          <p:spPr>
            <a:xfrm>
              <a:off x="4133849" y="2911747"/>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Puzzel spel</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392" name="Google Shape;392;p15"/>
            <p:cNvSpPr txBox="1"/>
            <p:nvPr/>
          </p:nvSpPr>
          <p:spPr>
            <a:xfrm>
              <a:off x="4163060" y="3476056"/>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Spelletjes liefhebers</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393" name="Google Shape;393;p15"/>
            <p:cNvSpPr/>
            <p:nvPr/>
          </p:nvSpPr>
          <p:spPr>
            <a:xfrm>
              <a:off x="3721880" y="3295549"/>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15"/>
            <p:cNvSpPr/>
            <p:nvPr/>
          </p:nvSpPr>
          <p:spPr>
            <a:xfrm>
              <a:off x="3751091" y="3327533"/>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15"/>
            <p:cNvSpPr/>
            <p:nvPr/>
          </p:nvSpPr>
          <p:spPr>
            <a:xfrm>
              <a:off x="3721880" y="387033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15"/>
            <p:cNvSpPr/>
            <p:nvPr/>
          </p:nvSpPr>
          <p:spPr>
            <a:xfrm>
              <a:off x="3751091" y="390231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7" name="Google Shape;397;p15"/>
          <p:cNvSpPr/>
          <p:nvPr/>
        </p:nvSpPr>
        <p:spPr>
          <a:xfrm>
            <a:off x="-9079765" y="2221741"/>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15"/>
          <p:cNvSpPr/>
          <p:nvPr/>
        </p:nvSpPr>
        <p:spPr>
          <a:xfrm rot="-5400000">
            <a:off x="-9578464"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15"/>
          <p:cNvSpPr txBox="1"/>
          <p:nvPr/>
        </p:nvSpPr>
        <p:spPr>
          <a:xfrm>
            <a:off x="-8697005" y="1818014"/>
            <a:ext cx="4333726"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Inspireren </a:t>
            </a:r>
            <a:r>
              <a:rPr lang="en-US" sz="2000">
                <a:solidFill>
                  <a:schemeClr val="dk1"/>
                </a:solidFill>
                <a:latin typeface="Calibri"/>
                <a:ea typeface="Calibri"/>
                <a:cs typeface="Calibri"/>
                <a:sym typeface="Calibri"/>
              </a:rPr>
              <a:t>om voorzorgmaatregelen te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nemen voor huisbrand gevaar.</a:t>
            </a:r>
            <a:endParaRPr/>
          </a:p>
          <a:p>
            <a:pPr indent="0" lvl="0" marL="0" marR="0" rtl="0" algn="l">
              <a:spcBef>
                <a:spcPts val="0"/>
              </a:spcBef>
              <a:spcAft>
                <a:spcPts val="0"/>
              </a:spcAft>
              <a:buNone/>
            </a:pPr>
            <a:r>
              <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400" name="Google Shape;400;p15"/>
          <p:cNvSpPr txBox="1"/>
          <p:nvPr/>
        </p:nvSpPr>
        <p:spPr>
          <a:xfrm>
            <a:off x="-9048016" y="1107688"/>
            <a:ext cx="4684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Doel</a:t>
            </a:r>
            <a:endParaRPr sz="3600">
              <a:solidFill>
                <a:srgbClr val="C00000"/>
              </a:solidFill>
              <a:latin typeface="Righteous"/>
              <a:ea typeface="Righteous"/>
              <a:cs typeface="Righteous"/>
              <a:sym typeface="Righteous"/>
            </a:endParaRPr>
          </a:p>
        </p:txBody>
      </p:sp>
      <p:sp>
        <p:nvSpPr>
          <p:cNvPr id="401" name="Google Shape;401;p15"/>
          <p:cNvSpPr/>
          <p:nvPr/>
        </p:nvSpPr>
        <p:spPr>
          <a:xfrm>
            <a:off x="-9050554" y="2253725"/>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15"/>
          <p:cNvSpPr/>
          <p:nvPr/>
        </p:nvSpPr>
        <p:spPr>
          <a:xfrm>
            <a:off x="-9108974" y="3146512"/>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15"/>
          <p:cNvSpPr txBox="1"/>
          <p:nvPr/>
        </p:nvSpPr>
        <p:spPr>
          <a:xfrm>
            <a:off x="-8755423" y="2753458"/>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Informeren over brandveligheid</a:t>
            </a:r>
            <a:endParaRPr i="1" sz="2000">
              <a:solidFill>
                <a:schemeClr val="dk1"/>
              </a:solidFill>
              <a:latin typeface="Righteous"/>
              <a:ea typeface="Righteous"/>
              <a:cs typeface="Righteous"/>
              <a:sym typeface="Righteous"/>
            </a:endParaRPr>
          </a:p>
        </p:txBody>
      </p:sp>
      <p:sp>
        <p:nvSpPr>
          <p:cNvPr id="404" name="Google Shape;404;p15"/>
          <p:cNvSpPr/>
          <p:nvPr/>
        </p:nvSpPr>
        <p:spPr>
          <a:xfrm>
            <a:off x="-9079763" y="3178496"/>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15"/>
          <p:cNvSpPr txBox="1"/>
          <p:nvPr/>
        </p:nvSpPr>
        <p:spPr>
          <a:xfrm>
            <a:off x="-8697005" y="3332132"/>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Amuserend (gamification)</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406" name="Google Shape;406;p15"/>
          <p:cNvSpPr/>
          <p:nvPr/>
        </p:nvSpPr>
        <p:spPr>
          <a:xfrm>
            <a:off x="-9108974" y="371593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15"/>
          <p:cNvSpPr/>
          <p:nvPr/>
        </p:nvSpPr>
        <p:spPr>
          <a:xfrm>
            <a:off x="-9079763" y="374791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15"/>
          <p:cNvSpPr/>
          <p:nvPr/>
        </p:nvSpPr>
        <p:spPr>
          <a:xfrm>
            <a:off x="-9086112" y="4291925"/>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15"/>
          <p:cNvSpPr/>
          <p:nvPr/>
        </p:nvSpPr>
        <p:spPr>
          <a:xfrm>
            <a:off x="-9056901" y="4323909"/>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15"/>
          <p:cNvSpPr txBox="1"/>
          <p:nvPr/>
        </p:nvSpPr>
        <p:spPr>
          <a:xfrm>
            <a:off x="-8694165" y="3896441"/>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Extrinsiek motiveren</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411" name="Google Shape;411;p15"/>
          <p:cNvSpPr txBox="1"/>
          <p:nvPr/>
        </p:nvSpPr>
        <p:spPr>
          <a:xfrm>
            <a:off x="-8888902" y="1546502"/>
            <a:ext cx="433372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400">
                <a:solidFill>
                  <a:schemeClr val="dk1"/>
                </a:solidFill>
                <a:latin typeface="Righteous"/>
                <a:ea typeface="Righteous"/>
                <a:cs typeface="Righteous"/>
                <a:sym typeface="Righteous"/>
              </a:rPr>
              <a:t>Design Principles</a:t>
            </a:r>
            <a:endParaRPr i="1" sz="1400">
              <a:solidFill>
                <a:schemeClr val="dk1"/>
              </a:solidFill>
              <a:latin typeface="Calibri"/>
              <a:ea typeface="Calibri"/>
              <a:cs typeface="Calibri"/>
              <a:sym typeface="Calibri"/>
            </a:endParaRPr>
          </a:p>
        </p:txBody>
      </p:sp>
      <p:sp>
        <p:nvSpPr>
          <p:cNvPr id="412" name="Google Shape;412;p15"/>
          <p:cNvSpPr/>
          <p:nvPr/>
        </p:nvSpPr>
        <p:spPr>
          <a:xfrm rot="-5400000">
            <a:off x="-3446692" y="1997996"/>
            <a:ext cx="5745635" cy="9334895"/>
          </a:xfrm>
          <a:prstGeom prst="roundRect">
            <a:avLst>
              <a:gd fmla="val 50000" name="adj"/>
            </a:avLst>
          </a:prstGeom>
          <a:solidFill>
            <a:srgbClr val="C00000"/>
          </a:solidFill>
          <a:ln>
            <a:noFill/>
          </a:ln>
          <a:effectLst>
            <a:outerShdw blurRad="609600" sx="104000" rotWithShape="0" algn="ctr" sy="104000">
              <a:srgbClr val="000000">
                <a:alpha val="1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416" name="Shape 416"/>
        <p:cNvGrpSpPr/>
        <p:nvPr/>
      </p:nvGrpSpPr>
      <p:grpSpPr>
        <a:xfrm>
          <a:off x="0" y="0"/>
          <a:ext cx="0" cy="0"/>
          <a:chOff x="0" y="0"/>
          <a:chExt cx="0" cy="0"/>
        </a:xfrm>
      </p:grpSpPr>
      <p:pic>
        <p:nvPicPr>
          <p:cNvPr descr="Afbeelding met tekst, poster, schermopname, wolk&#10;&#10;Automatisch gegenereerde beschrijving" id="417" name="Google Shape;417;p16"/>
          <p:cNvPicPr preferRelativeResize="0"/>
          <p:nvPr/>
        </p:nvPicPr>
        <p:blipFill rotWithShape="1">
          <a:blip r:embed="rId3">
            <a:alphaModFix/>
          </a:blip>
          <a:srcRect b="0" l="0" r="0" t="0"/>
          <a:stretch/>
        </p:blipFill>
        <p:spPr>
          <a:xfrm>
            <a:off x="12356204" y="1223080"/>
            <a:ext cx="3076195" cy="4353809"/>
          </a:xfrm>
          <a:prstGeom prst="rect">
            <a:avLst/>
          </a:prstGeom>
          <a:noFill/>
          <a:ln>
            <a:noFill/>
          </a:ln>
        </p:spPr>
      </p:pic>
      <p:grpSp>
        <p:nvGrpSpPr>
          <p:cNvPr id="418" name="Google Shape;418;p16"/>
          <p:cNvGrpSpPr/>
          <p:nvPr/>
        </p:nvGrpSpPr>
        <p:grpSpPr>
          <a:xfrm>
            <a:off x="1394139" y="-5997040"/>
            <a:ext cx="9334895" cy="5745635"/>
            <a:chOff x="1428551" y="556182"/>
            <a:chExt cx="9334895" cy="5745635"/>
          </a:xfrm>
        </p:grpSpPr>
        <p:sp>
          <p:nvSpPr>
            <p:cNvPr id="419" name="Google Shape;419;p16"/>
            <p:cNvSpPr/>
            <p:nvPr/>
          </p:nvSpPr>
          <p:spPr>
            <a:xfrm>
              <a:off x="3721880" y="2221741"/>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16"/>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16"/>
            <p:cNvSpPr txBox="1"/>
            <p:nvPr/>
          </p:nvSpPr>
          <p:spPr>
            <a:xfrm>
              <a:off x="4104640" y="1818014"/>
              <a:ext cx="433372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18-24 jarige</a:t>
              </a:r>
              <a:endParaRPr/>
            </a:p>
          </p:txBody>
        </p:sp>
        <p:sp>
          <p:nvSpPr>
            <p:cNvPr id="422" name="Google Shape;422;p16"/>
            <p:cNvSpPr txBox="1"/>
            <p:nvPr/>
          </p:nvSpPr>
          <p:spPr>
            <a:xfrm>
              <a:off x="3753629" y="1107688"/>
              <a:ext cx="46847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Voor wie?</a:t>
              </a:r>
              <a:endParaRPr sz="3600">
                <a:solidFill>
                  <a:srgbClr val="C00000"/>
                </a:solidFill>
                <a:latin typeface="Righteous"/>
                <a:ea typeface="Righteous"/>
                <a:cs typeface="Righteous"/>
                <a:sym typeface="Righteous"/>
              </a:endParaRPr>
            </a:p>
          </p:txBody>
        </p:sp>
        <p:sp>
          <p:nvSpPr>
            <p:cNvPr id="423" name="Google Shape;423;p16"/>
            <p:cNvSpPr/>
            <p:nvPr/>
          </p:nvSpPr>
          <p:spPr>
            <a:xfrm>
              <a:off x="3751091" y="2253725"/>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16"/>
            <p:cNvSpPr/>
            <p:nvPr/>
          </p:nvSpPr>
          <p:spPr>
            <a:xfrm>
              <a:off x="3721880" y="2726127"/>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16"/>
            <p:cNvSpPr txBox="1"/>
            <p:nvPr/>
          </p:nvSpPr>
          <p:spPr>
            <a:xfrm>
              <a:off x="4075431" y="2333073"/>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Uitwonende Studenten</a:t>
              </a:r>
              <a:endParaRPr i="1" sz="2000">
                <a:solidFill>
                  <a:schemeClr val="dk1"/>
                </a:solidFill>
                <a:latin typeface="Righteous"/>
                <a:ea typeface="Righteous"/>
                <a:cs typeface="Righteous"/>
                <a:sym typeface="Righteous"/>
              </a:endParaRPr>
            </a:p>
          </p:txBody>
        </p:sp>
        <p:sp>
          <p:nvSpPr>
            <p:cNvPr id="426" name="Google Shape;426;p16"/>
            <p:cNvSpPr/>
            <p:nvPr/>
          </p:nvSpPr>
          <p:spPr>
            <a:xfrm>
              <a:off x="3751091" y="2758111"/>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16"/>
            <p:cNvSpPr txBox="1"/>
            <p:nvPr/>
          </p:nvSpPr>
          <p:spPr>
            <a:xfrm>
              <a:off x="4133849" y="2911747"/>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Puzzel spel</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428" name="Google Shape;428;p16"/>
            <p:cNvSpPr txBox="1"/>
            <p:nvPr/>
          </p:nvSpPr>
          <p:spPr>
            <a:xfrm>
              <a:off x="4163060" y="3476056"/>
              <a:ext cx="430197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Spelletjes liefhebers</a:t>
              </a:r>
              <a:endParaRPr sz="2000">
                <a:solidFill>
                  <a:schemeClr val="dk1"/>
                </a:solidFill>
                <a:latin typeface="Righteous"/>
                <a:ea typeface="Righteous"/>
                <a:cs typeface="Righteous"/>
                <a:sym typeface="Righteous"/>
              </a:endParaRPr>
            </a:p>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p:txBody>
        </p:sp>
        <p:sp>
          <p:nvSpPr>
            <p:cNvPr id="429" name="Google Shape;429;p16"/>
            <p:cNvSpPr/>
            <p:nvPr/>
          </p:nvSpPr>
          <p:spPr>
            <a:xfrm>
              <a:off x="3721880" y="3295549"/>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16"/>
            <p:cNvSpPr/>
            <p:nvPr/>
          </p:nvSpPr>
          <p:spPr>
            <a:xfrm>
              <a:off x="3751091" y="3327533"/>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16"/>
            <p:cNvSpPr/>
            <p:nvPr/>
          </p:nvSpPr>
          <p:spPr>
            <a:xfrm>
              <a:off x="3721880" y="387033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16"/>
            <p:cNvSpPr/>
            <p:nvPr/>
          </p:nvSpPr>
          <p:spPr>
            <a:xfrm>
              <a:off x="3751091" y="390231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3" name="Google Shape;433;p16"/>
          <p:cNvGrpSpPr/>
          <p:nvPr/>
        </p:nvGrpSpPr>
        <p:grpSpPr>
          <a:xfrm>
            <a:off x="1428551" y="556182"/>
            <a:ext cx="9334895" cy="5745635"/>
            <a:chOff x="1428551" y="556182"/>
            <a:chExt cx="9334895" cy="5745635"/>
          </a:xfrm>
        </p:grpSpPr>
        <p:sp>
          <p:nvSpPr>
            <p:cNvPr id="434" name="Google Shape;434;p16"/>
            <p:cNvSpPr/>
            <p:nvPr/>
          </p:nvSpPr>
          <p:spPr>
            <a:xfrm>
              <a:off x="3721880" y="359681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16"/>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16"/>
            <p:cNvSpPr txBox="1"/>
            <p:nvPr/>
          </p:nvSpPr>
          <p:spPr>
            <a:xfrm>
              <a:off x="4104640" y="3193087"/>
              <a:ext cx="433372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Reclame posters</a:t>
              </a:r>
              <a:endParaRPr/>
            </a:p>
          </p:txBody>
        </p:sp>
        <p:sp>
          <p:nvSpPr>
            <p:cNvPr id="437" name="Google Shape;437;p16"/>
            <p:cNvSpPr txBox="1"/>
            <p:nvPr/>
          </p:nvSpPr>
          <p:spPr>
            <a:xfrm>
              <a:off x="3753629" y="2204968"/>
              <a:ext cx="468473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Hoe gaan we de doelgroep bereiken?</a:t>
              </a:r>
              <a:endParaRPr sz="3600">
                <a:solidFill>
                  <a:srgbClr val="C00000"/>
                </a:solidFill>
                <a:latin typeface="Righteous"/>
                <a:ea typeface="Righteous"/>
                <a:cs typeface="Righteous"/>
                <a:sym typeface="Righteous"/>
              </a:endParaRPr>
            </a:p>
          </p:txBody>
        </p:sp>
        <p:sp>
          <p:nvSpPr>
            <p:cNvPr id="438" name="Google Shape;438;p16"/>
            <p:cNvSpPr/>
            <p:nvPr/>
          </p:nvSpPr>
          <p:spPr>
            <a:xfrm>
              <a:off x="3751091" y="362879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16"/>
            <p:cNvSpPr/>
            <p:nvPr/>
          </p:nvSpPr>
          <p:spPr>
            <a:xfrm>
              <a:off x="4229880" y="4101200"/>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16"/>
            <p:cNvSpPr txBox="1"/>
            <p:nvPr/>
          </p:nvSpPr>
          <p:spPr>
            <a:xfrm>
              <a:off x="4542791" y="3708146"/>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Openbare toilet posters</a:t>
              </a:r>
              <a:endParaRPr i="1" sz="2000">
                <a:solidFill>
                  <a:schemeClr val="dk1"/>
                </a:solidFill>
                <a:latin typeface="Righteous"/>
                <a:ea typeface="Righteous"/>
                <a:cs typeface="Righteous"/>
                <a:sym typeface="Righteous"/>
              </a:endParaRPr>
            </a:p>
          </p:txBody>
        </p:sp>
      </p:grpSp>
      <p:sp>
        <p:nvSpPr>
          <p:cNvPr id="441" name="Google Shape;441;p16"/>
          <p:cNvSpPr/>
          <p:nvPr/>
        </p:nvSpPr>
        <p:spPr>
          <a:xfrm rot="-5400000">
            <a:off x="-3446692" y="-4368083"/>
            <a:ext cx="5745635" cy="9334895"/>
          </a:xfrm>
          <a:prstGeom prst="roundRect">
            <a:avLst>
              <a:gd fmla="val 50000" name="adj"/>
            </a:avLst>
          </a:prstGeom>
          <a:solidFill>
            <a:srgbClr val="C00000"/>
          </a:solidFill>
          <a:ln>
            <a:noFill/>
          </a:ln>
          <a:effectLst>
            <a:outerShdw blurRad="609600" sx="104000" rotWithShape="0" algn="ctr" sy="104000">
              <a:srgbClr val="000000">
                <a:alpha val="1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16"/>
          <p:cNvSpPr txBox="1"/>
          <p:nvPr/>
        </p:nvSpPr>
        <p:spPr>
          <a:xfrm>
            <a:off x="12375091" y="5621067"/>
            <a:ext cx="310972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600">
                <a:solidFill>
                  <a:schemeClr val="dk1"/>
                </a:solidFill>
                <a:latin typeface="Righteous"/>
                <a:ea typeface="Righteous"/>
                <a:cs typeface="Righteous"/>
                <a:sym typeface="Righteous"/>
              </a:rPr>
              <a:t>Gegenereerd met Firefly AI (Sera)</a:t>
            </a:r>
            <a:endParaRPr i="1" sz="1600">
              <a:solidFill>
                <a:schemeClr val="dk1"/>
              </a:solidFill>
              <a:latin typeface="Righteous"/>
              <a:ea typeface="Righteous"/>
              <a:cs typeface="Righteous"/>
              <a:sym typeface="Righteous"/>
            </a:endParaRPr>
          </a:p>
        </p:txBody>
      </p:sp>
      <p:pic>
        <p:nvPicPr>
          <p:cNvPr descr="Afbeelding met tekst, tekenfilm, schermopname, speelgoed&#10;&#10;Automatisch gegenereerde beschrijving" id="443" name="Google Shape;443;p16"/>
          <p:cNvPicPr preferRelativeResize="0"/>
          <p:nvPr/>
        </p:nvPicPr>
        <p:blipFill rotWithShape="1">
          <a:blip r:embed="rId4">
            <a:alphaModFix/>
          </a:blip>
          <a:srcRect b="0" l="0" r="0" t="0"/>
          <a:stretch/>
        </p:blipFill>
        <p:spPr>
          <a:xfrm>
            <a:off x="12356204" y="1223080"/>
            <a:ext cx="3080281" cy="4353809"/>
          </a:xfrm>
          <a:prstGeom prst="rect">
            <a:avLst/>
          </a:prstGeom>
          <a:noFill/>
          <a:ln>
            <a:noFill/>
          </a:ln>
        </p:spPr>
      </p:pic>
      <p:pic>
        <p:nvPicPr>
          <p:cNvPr descr="Afbeelding met tekst, brandblusser, fles, rood&#10;&#10;Automatisch gegenereerde beschrijving" id="444" name="Google Shape;444;p16"/>
          <p:cNvPicPr preferRelativeResize="0"/>
          <p:nvPr/>
        </p:nvPicPr>
        <p:blipFill rotWithShape="1">
          <a:blip r:embed="rId5">
            <a:alphaModFix/>
          </a:blip>
          <a:srcRect b="0" l="0" r="0" t="0"/>
          <a:stretch/>
        </p:blipFill>
        <p:spPr>
          <a:xfrm>
            <a:off x="12375091" y="1178902"/>
            <a:ext cx="3081705" cy="43591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448" name="Shape 448"/>
        <p:cNvGrpSpPr/>
        <p:nvPr/>
      </p:nvGrpSpPr>
      <p:grpSpPr>
        <a:xfrm>
          <a:off x="0" y="0"/>
          <a:ext cx="0" cy="0"/>
          <a:chOff x="0" y="0"/>
          <a:chExt cx="0" cy="0"/>
        </a:xfrm>
      </p:grpSpPr>
      <p:pic>
        <p:nvPicPr>
          <p:cNvPr descr="Afbeelding met tekst, tekenfilm, schermopname, speelgoed&#10;&#10;Automatisch gegenereerde beschrijving" id="449" name="Google Shape;449;p17"/>
          <p:cNvPicPr preferRelativeResize="0"/>
          <p:nvPr/>
        </p:nvPicPr>
        <p:blipFill rotWithShape="1">
          <a:blip r:embed="rId3">
            <a:alphaModFix/>
          </a:blip>
          <a:srcRect b="0" l="0" r="0" t="0"/>
          <a:stretch/>
        </p:blipFill>
        <p:spPr>
          <a:xfrm>
            <a:off x="4557025" y="1223080"/>
            <a:ext cx="3080281" cy="4353809"/>
          </a:xfrm>
          <a:prstGeom prst="rect">
            <a:avLst/>
          </a:prstGeom>
          <a:noFill/>
          <a:ln>
            <a:noFill/>
          </a:ln>
        </p:spPr>
      </p:pic>
      <p:pic>
        <p:nvPicPr>
          <p:cNvPr descr="Afbeelding met tekst, poster, schermopname, wolk&#10;&#10;Automatisch gegenereerde beschrijving" id="450" name="Google Shape;450;p17"/>
          <p:cNvPicPr preferRelativeResize="0"/>
          <p:nvPr/>
        </p:nvPicPr>
        <p:blipFill rotWithShape="1">
          <a:blip r:embed="rId4">
            <a:alphaModFix/>
          </a:blip>
          <a:srcRect b="0" l="0" r="0" t="0"/>
          <a:stretch/>
        </p:blipFill>
        <p:spPr>
          <a:xfrm>
            <a:off x="7951844" y="1223080"/>
            <a:ext cx="3076195" cy="4353809"/>
          </a:xfrm>
          <a:prstGeom prst="rect">
            <a:avLst/>
          </a:prstGeom>
          <a:noFill/>
          <a:ln>
            <a:noFill/>
          </a:ln>
        </p:spPr>
      </p:pic>
      <p:sp>
        <p:nvSpPr>
          <p:cNvPr id="451" name="Google Shape;451;p17"/>
          <p:cNvSpPr/>
          <p:nvPr/>
        </p:nvSpPr>
        <p:spPr>
          <a:xfrm rot="-5400000">
            <a:off x="-14124852" y="-4368083"/>
            <a:ext cx="5745635" cy="9334895"/>
          </a:xfrm>
          <a:prstGeom prst="roundRect">
            <a:avLst>
              <a:gd fmla="val 50000" name="adj"/>
            </a:avLst>
          </a:prstGeom>
          <a:solidFill>
            <a:srgbClr val="C00000"/>
          </a:solidFill>
          <a:ln>
            <a:noFill/>
          </a:ln>
          <a:effectLst>
            <a:outerShdw blurRad="609600" sx="104000" rotWithShape="0" algn="ctr" sy="104000">
              <a:srgbClr val="000000">
                <a:alpha val="1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2" name="Google Shape;452;p17"/>
          <p:cNvGrpSpPr/>
          <p:nvPr/>
        </p:nvGrpSpPr>
        <p:grpSpPr>
          <a:xfrm>
            <a:off x="-9818569" y="556182"/>
            <a:ext cx="9334895" cy="5745635"/>
            <a:chOff x="1428551" y="556182"/>
            <a:chExt cx="9334895" cy="5745635"/>
          </a:xfrm>
        </p:grpSpPr>
        <p:sp>
          <p:nvSpPr>
            <p:cNvPr id="453" name="Google Shape;453;p17"/>
            <p:cNvSpPr/>
            <p:nvPr/>
          </p:nvSpPr>
          <p:spPr>
            <a:xfrm>
              <a:off x="3721880" y="359681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17"/>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17"/>
            <p:cNvSpPr txBox="1"/>
            <p:nvPr/>
          </p:nvSpPr>
          <p:spPr>
            <a:xfrm>
              <a:off x="4104640" y="3193087"/>
              <a:ext cx="433372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Reclame posters</a:t>
              </a:r>
              <a:endParaRPr/>
            </a:p>
          </p:txBody>
        </p:sp>
        <p:sp>
          <p:nvSpPr>
            <p:cNvPr id="456" name="Google Shape;456;p17"/>
            <p:cNvSpPr txBox="1"/>
            <p:nvPr/>
          </p:nvSpPr>
          <p:spPr>
            <a:xfrm>
              <a:off x="3753629" y="2204968"/>
              <a:ext cx="468473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Hoe gaan we de doelgroep bereiken?</a:t>
              </a:r>
              <a:endParaRPr sz="3600">
                <a:solidFill>
                  <a:srgbClr val="C00000"/>
                </a:solidFill>
                <a:latin typeface="Righteous"/>
                <a:ea typeface="Righteous"/>
                <a:cs typeface="Righteous"/>
                <a:sym typeface="Righteous"/>
              </a:endParaRPr>
            </a:p>
          </p:txBody>
        </p:sp>
        <p:sp>
          <p:nvSpPr>
            <p:cNvPr id="457" name="Google Shape;457;p17"/>
            <p:cNvSpPr/>
            <p:nvPr/>
          </p:nvSpPr>
          <p:spPr>
            <a:xfrm>
              <a:off x="3751091" y="362879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17"/>
            <p:cNvSpPr/>
            <p:nvPr/>
          </p:nvSpPr>
          <p:spPr>
            <a:xfrm>
              <a:off x="4229880" y="4101200"/>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17"/>
            <p:cNvSpPr txBox="1"/>
            <p:nvPr/>
          </p:nvSpPr>
          <p:spPr>
            <a:xfrm>
              <a:off x="4542791" y="3708146"/>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Openbare toilet posters</a:t>
              </a:r>
              <a:endParaRPr i="1" sz="2000">
                <a:solidFill>
                  <a:schemeClr val="dk1"/>
                </a:solidFill>
                <a:latin typeface="Righteous"/>
                <a:ea typeface="Righteous"/>
                <a:cs typeface="Righteous"/>
                <a:sym typeface="Righteous"/>
              </a:endParaRPr>
            </a:p>
          </p:txBody>
        </p:sp>
      </p:grpSp>
      <p:sp>
        <p:nvSpPr>
          <p:cNvPr id="460" name="Google Shape;460;p17"/>
          <p:cNvSpPr txBox="1"/>
          <p:nvPr/>
        </p:nvSpPr>
        <p:spPr>
          <a:xfrm>
            <a:off x="6715006" y="5621067"/>
            <a:ext cx="4301977"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600">
                <a:solidFill>
                  <a:schemeClr val="dk1"/>
                </a:solidFill>
                <a:latin typeface="Righteous"/>
                <a:ea typeface="Righteous"/>
                <a:cs typeface="Righteous"/>
                <a:sym typeface="Righteous"/>
              </a:rPr>
              <a:t>Gegenereerd met Firefly AI (Sera)</a:t>
            </a:r>
            <a:endParaRPr i="1" sz="1600">
              <a:solidFill>
                <a:schemeClr val="dk1"/>
              </a:solidFill>
              <a:latin typeface="Righteous"/>
              <a:ea typeface="Righteous"/>
              <a:cs typeface="Righteous"/>
              <a:sym typeface="Righteous"/>
            </a:endParaRPr>
          </a:p>
        </p:txBody>
      </p:sp>
      <p:pic>
        <p:nvPicPr>
          <p:cNvPr descr="Afbeelding met tekst, brandblusser, fles, rood&#10;&#10;Automatisch gegenereerde beschrijving" id="461" name="Google Shape;461;p17"/>
          <p:cNvPicPr preferRelativeResize="0"/>
          <p:nvPr/>
        </p:nvPicPr>
        <p:blipFill rotWithShape="1">
          <a:blip r:embed="rId5">
            <a:alphaModFix/>
          </a:blip>
          <a:srcRect b="0" l="0" r="0" t="0"/>
          <a:stretch/>
        </p:blipFill>
        <p:spPr>
          <a:xfrm>
            <a:off x="1158451" y="1223080"/>
            <a:ext cx="3081705" cy="43591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465" name="Shape 465"/>
        <p:cNvGrpSpPr/>
        <p:nvPr/>
      </p:nvGrpSpPr>
      <p:grpSpPr>
        <a:xfrm>
          <a:off x="0" y="0"/>
          <a:ext cx="0" cy="0"/>
          <a:chOff x="0" y="0"/>
          <a:chExt cx="0" cy="0"/>
        </a:xfrm>
      </p:grpSpPr>
      <p:pic>
        <p:nvPicPr>
          <p:cNvPr descr="Afbeelding met tekst, poster, schermopname, wolk&#10;&#10;Automatisch gegenereerde beschrijving" id="466" name="Google Shape;466;p18"/>
          <p:cNvPicPr preferRelativeResize="0"/>
          <p:nvPr/>
        </p:nvPicPr>
        <p:blipFill rotWithShape="1">
          <a:blip r:embed="rId3">
            <a:alphaModFix/>
          </a:blip>
          <a:srcRect b="0" l="0" r="0" t="0"/>
          <a:stretch/>
        </p:blipFill>
        <p:spPr>
          <a:xfrm>
            <a:off x="12371444" y="1223080"/>
            <a:ext cx="3076195" cy="4353809"/>
          </a:xfrm>
          <a:prstGeom prst="rect">
            <a:avLst/>
          </a:prstGeom>
          <a:noFill/>
          <a:ln>
            <a:noFill/>
          </a:ln>
        </p:spPr>
      </p:pic>
      <p:grpSp>
        <p:nvGrpSpPr>
          <p:cNvPr id="467" name="Google Shape;467;p18"/>
          <p:cNvGrpSpPr/>
          <p:nvPr/>
        </p:nvGrpSpPr>
        <p:grpSpPr>
          <a:xfrm>
            <a:off x="-10569370" y="511681"/>
            <a:ext cx="9334895" cy="5745635"/>
            <a:chOff x="1428551" y="556182"/>
            <a:chExt cx="9334895" cy="5745635"/>
          </a:xfrm>
        </p:grpSpPr>
        <p:sp>
          <p:nvSpPr>
            <p:cNvPr id="468" name="Google Shape;468;p18"/>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18"/>
            <p:cNvSpPr txBox="1"/>
            <p:nvPr/>
          </p:nvSpPr>
          <p:spPr>
            <a:xfrm>
              <a:off x="3630577" y="3150334"/>
              <a:ext cx="468473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400">
                  <a:solidFill>
                    <a:srgbClr val="C00000"/>
                  </a:solidFill>
                  <a:latin typeface="Righteous"/>
                  <a:ea typeface="Righteous"/>
                  <a:cs typeface="Righteous"/>
                  <a:sym typeface="Righteous"/>
                </a:rPr>
                <a:t>Het Spel</a:t>
              </a:r>
              <a:endParaRPr sz="4400">
                <a:solidFill>
                  <a:srgbClr val="C00000"/>
                </a:solidFill>
                <a:latin typeface="Righteous"/>
                <a:ea typeface="Righteous"/>
                <a:cs typeface="Righteous"/>
                <a:sym typeface="Righteous"/>
              </a:endParaRPr>
            </a:p>
          </p:txBody>
        </p:sp>
      </p:grpSp>
      <p:grpSp>
        <p:nvGrpSpPr>
          <p:cNvPr id="470" name="Google Shape;470;p18"/>
          <p:cNvGrpSpPr/>
          <p:nvPr/>
        </p:nvGrpSpPr>
        <p:grpSpPr>
          <a:xfrm>
            <a:off x="1428551" y="556182"/>
            <a:ext cx="9334895" cy="5745635"/>
            <a:chOff x="1428551" y="556182"/>
            <a:chExt cx="9334895" cy="5745635"/>
          </a:xfrm>
        </p:grpSpPr>
        <p:sp>
          <p:nvSpPr>
            <p:cNvPr id="471" name="Google Shape;471;p18"/>
            <p:cNvSpPr/>
            <p:nvPr/>
          </p:nvSpPr>
          <p:spPr>
            <a:xfrm>
              <a:off x="3721880" y="359681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18"/>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18"/>
            <p:cNvSpPr txBox="1"/>
            <p:nvPr/>
          </p:nvSpPr>
          <p:spPr>
            <a:xfrm>
              <a:off x="4104640" y="3193087"/>
              <a:ext cx="433372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Reclame posters</a:t>
              </a:r>
              <a:endParaRPr/>
            </a:p>
          </p:txBody>
        </p:sp>
        <p:sp>
          <p:nvSpPr>
            <p:cNvPr id="474" name="Google Shape;474;p18"/>
            <p:cNvSpPr txBox="1"/>
            <p:nvPr/>
          </p:nvSpPr>
          <p:spPr>
            <a:xfrm>
              <a:off x="3753629" y="2204968"/>
              <a:ext cx="468473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Hoe gaan we de doelgroep bereiken?</a:t>
              </a:r>
              <a:endParaRPr sz="3600">
                <a:solidFill>
                  <a:srgbClr val="C00000"/>
                </a:solidFill>
                <a:latin typeface="Righteous"/>
                <a:ea typeface="Righteous"/>
                <a:cs typeface="Righteous"/>
                <a:sym typeface="Righteous"/>
              </a:endParaRPr>
            </a:p>
          </p:txBody>
        </p:sp>
        <p:sp>
          <p:nvSpPr>
            <p:cNvPr id="475" name="Google Shape;475;p18"/>
            <p:cNvSpPr/>
            <p:nvPr/>
          </p:nvSpPr>
          <p:spPr>
            <a:xfrm>
              <a:off x="3751091" y="362879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18"/>
            <p:cNvSpPr/>
            <p:nvPr/>
          </p:nvSpPr>
          <p:spPr>
            <a:xfrm>
              <a:off x="4229880" y="4101200"/>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18"/>
            <p:cNvSpPr txBox="1"/>
            <p:nvPr/>
          </p:nvSpPr>
          <p:spPr>
            <a:xfrm>
              <a:off x="4542791" y="3708146"/>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Openbare toilet posters</a:t>
              </a:r>
              <a:endParaRPr i="1" sz="2000">
                <a:solidFill>
                  <a:schemeClr val="dk1"/>
                </a:solidFill>
                <a:latin typeface="Righteous"/>
                <a:ea typeface="Righteous"/>
                <a:cs typeface="Righteous"/>
                <a:sym typeface="Righteous"/>
              </a:endParaRPr>
            </a:p>
          </p:txBody>
        </p:sp>
      </p:grpSp>
      <p:sp>
        <p:nvSpPr>
          <p:cNvPr id="478" name="Google Shape;478;p18"/>
          <p:cNvSpPr/>
          <p:nvPr/>
        </p:nvSpPr>
        <p:spPr>
          <a:xfrm rot="-5400000">
            <a:off x="-3446692" y="-4368083"/>
            <a:ext cx="5745635" cy="9334895"/>
          </a:xfrm>
          <a:prstGeom prst="roundRect">
            <a:avLst>
              <a:gd fmla="val 50000" name="adj"/>
            </a:avLst>
          </a:prstGeom>
          <a:solidFill>
            <a:srgbClr val="C00000"/>
          </a:solidFill>
          <a:ln>
            <a:noFill/>
          </a:ln>
          <a:effectLst>
            <a:outerShdw blurRad="609600" sx="104000" rotWithShape="0" algn="ctr" sy="104000">
              <a:srgbClr val="000000">
                <a:alpha val="1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18"/>
          <p:cNvSpPr txBox="1"/>
          <p:nvPr/>
        </p:nvSpPr>
        <p:spPr>
          <a:xfrm>
            <a:off x="12375091" y="5621067"/>
            <a:ext cx="3040278"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600">
                <a:solidFill>
                  <a:schemeClr val="dk1"/>
                </a:solidFill>
                <a:latin typeface="Righteous"/>
                <a:ea typeface="Righteous"/>
                <a:cs typeface="Righteous"/>
                <a:sym typeface="Righteous"/>
              </a:rPr>
              <a:t>Gegenereerd met Firefly AI (Sera)</a:t>
            </a:r>
            <a:endParaRPr i="1" sz="1600">
              <a:solidFill>
                <a:schemeClr val="dk1"/>
              </a:solidFill>
              <a:latin typeface="Righteous"/>
              <a:ea typeface="Righteous"/>
              <a:cs typeface="Righteous"/>
              <a:sym typeface="Righteous"/>
            </a:endParaRPr>
          </a:p>
        </p:txBody>
      </p:sp>
      <p:pic>
        <p:nvPicPr>
          <p:cNvPr descr="Afbeelding met tekst, tekenfilm, schermopname, speelgoed&#10;&#10;Automatisch gegenereerde beschrijving" id="480" name="Google Shape;480;p18"/>
          <p:cNvPicPr preferRelativeResize="0"/>
          <p:nvPr/>
        </p:nvPicPr>
        <p:blipFill rotWithShape="1">
          <a:blip r:embed="rId4">
            <a:alphaModFix/>
          </a:blip>
          <a:srcRect b="0" l="0" r="0" t="0"/>
          <a:stretch/>
        </p:blipFill>
        <p:spPr>
          <a:xfrm>
            <a:off x="12371444" y="1245169"/>
            <a:ext cx="3080281" cy="4353809"/>
          </a:xfrm>
          <a:prstGeom prst="rect">
            <a:avLst/>
          </a:prstGeom>
          <a:noFill/>
          <a:ln>
            <a:noFill/>
          </a:ln>
        </p:spPr>
      </p:pic>
      <p:pic>
        <p:nvPicPr>
          <p:cNvPr descr="Afbeelding met tekst, brandblusser, fles, rood&#10;&#10;Automatisch gegenereerde beschrijving" id="481" name="Google Shape;481;p18"/>
          <p:cNvPicPr preferRelativeResize="0"/>
          <p:nvPr/>
        </p:nvPicPr>
        <p:blipFill rotWithShape="1">
          <a:blip r:embed="rId5">
            <a:alphaModFix/>
          </a:blip>
          <a:srcRect b="0" l="0" r="0" t="0"/>
          <a:stretch/>
        </p:blipFill>
        <p:spPr>
          <a:xfrm>
            <a:off x="12375091" y="1204937"/>
            <a:ext cx="3081705" cy="43591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485" name="Shape 485"/>
        <p:cNvGrpSpPr/>
        <p:nvPr/>
      </p:nvGrpSpPr>
      <p:grpSpPr>
        <a:xfrm>
          <a:off x="0" y="0"/>
          <a:ext cx="0" cy="0"/>
          <a:chOff x="0" y="0"/>
          <a:chExt cx="0" cy="0"/>
        </a:xfrm>
      </p:grpSpPr>
      <p:grpSp>
        <p:nvGrpSpPr>
          <p:cNvPr id="486" name="Google Shape;486;p19"/>
          <p:cNvGrpSpPr/>
          <p:nvPr/>
        </p:nvGrpSpPr>
        <p:grpSpPr>
          <a:xfrm>
            <a:off x="1433588" y="511681"/>
            <a:ext cx="9334895" cy="5745635"/>
            <a:chOff x="1428551" y="556182"/>
            <a:chExt cx="9334895" cy="5745635"/>
          </a:xfrm>
        </p:grpSpPr>
        <p:sp>
          <p:nvSpPr>
            <p:cNvPr id="487" name="Google Shape;487;p19"/>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 name="Google Shape;488;p19"/>
            <p:cNvSpPr txBox="1"/>
            <p:nvPr/>
          </p:nvSpPr>
          <p:spPr>
            <a:xfrm>
              <a:off x="3630577" y="3150334"/>
              <a:ext cx="468473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400">
                  <a:solidFill>
                    <a:srgbClr val="C00000"/>
                  </a:solidFill>
                  <a:latin typeface="Righteous"/>
                  <a:ea typeface="Righteous"/>
                  <a:cs typeface="Righteous"/>
                  <a:sym typeface="Righteous"/>
                </a:rPr>
                <a:t>Het Spel</a:t>
              </a:r>
              <a:endParaRPr sz="4400">
                <a:solidFill>
                  <a:srgbClr val="C00000"/>
                </a:solidFill>
                <a:latin typeface="Righteous"/>
                <a:ea typeface="Righteous"/>
                <a:cs typeface="Righteous"/>
                <a:sym typeface="Righteous"/>
              </a:endParaRPr>
            </a:p>
          </p:txBody>
        </p:sp>
      </p:grpSp>
      <p:grpSp>
        <p:nvGrpSpPr>
          <p:cNvPr id="489" name="Google Shape;489;p19"/>
          <p:cNvGrpSpPr/>
          <p:nvPr/>
        </p:nvGrpSpPr>
        <p:grpSpPr>
          <a:xfrm>
            <a:off x="13221977" y="556182"/>
            <a:ext cx="9334895" cy="5745635"/>
            <a:chOff x="1428551" y="556182"/>
            <a:chExt cx="9334895" cy="5745635"/>
          </a:xfrm>
        </p:grpSpPr>
        <p:sp>
          <p:nvSpPr>
            <p:cNvPr id="490" name="Google Shape;490;p19"/>
            <p:cNvSpPr/>
            <p:nvPr/>
          </p:nvSpPr>
          <p:spPr>
            <a:xfrm>
              <a:off x="3721880" y="3596814"/>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19"/>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19"/>
            <p:cNvSpPr txBox="1"/>
            <p:nvPr/>
          </p:nvSpPr>
          <p:spPr>
            <a:xfrm>
              <a:off x="4104640" y="3193087"/>
              <a:ext cx="433372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Righteous"/>
                  <a:ea typeface="Righteous"/>
                  <a:cs typeface="Righteous"/>
                  <a:sym typeface="Righteous"/>
                </a:rPr>
                <a:t>Reclame posters</a:t>
              </a:r>
              <a:endParaRPr/>
            </a:p>
          </p:txBody>
        </p:sp>
        <p:sp>
          <p:nvSpPr>
            <p:cNvPr id="493" name="Google Shape;493;p19"/>
            <p:cNvSpPr txBox="1"/>
            <p:nvPr/>
          </p:nvSpPr>
          <p:spPr>
            <a:xfrm>
              <a:off x="3753629" y="2204968"/>
              <a:ext cx="468473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600">
                  <a:solidFill>
                    <a:srgbClr val="C00000"/>
                  </a:solidFill>
                  <a:latin typeface="Righteous"/>
                  <a:ea typeface="Righteous"/>
                  <a:cs typeface="Righteous"/>
                  <a:sym typeface="Righteous"/>
                </a:rPr>
                <a:t>Hoe gaan we de doelgroep bereiken?</a:t>
              </a:r>
              <a:endParaRPr sz="3600">
                <a:solidFill>
                  <a:srgbClr val="C00000"/>
                </a:solidFill>
                <a:latin typeface="Righteous"/>
                <a:ea typeface="Righteous"/>
                <a:cs typeface="Righteous"/>
                <a:sym typeface="Righteous"/>
              </a:endParaRPr>
            </a:p>
          </p:txBody>
        </p:sp>
        <p:sp>
          <p:nvSpPr>
            <p:cNvPr id="494" name="Google Shape;494;p19"/>
            <p:cNvSpPr/>
            <p:nvPr/>
          </p:nvSpPr>
          <p:spPr>
            <a:xfrm>
              <a:off x="3751091" y="3628798"/>
              <a:ext cx="165589" cy="16558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19"/>
            <p:cNvSpPr/>
            <p:nvPr/>
          </p:nvSpPr>
          <p:spPr>
            <a:xfrm>
              <a:off x="4229880" y="4101200"/>
              <a:ext cx="224009" cy="229556"/>
            </a:xfrm>
            <a:prstGeom prst="ellipse">
              <a:avLst/>
            </a:prstGeom>
            <a:noFill/>
            <a:ln cap="flat" cmpd="sng" w="12700">
              <a:solidFill>
                <a:srgbClr val="C00000"/>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19"/>
            <p:cNvSpPr txBox="1"/>
            <p:nvPr/>
          </p:nvSpPr>
          <p:spPr>
            <a:xfrm>
              <a:off x="4542791" y="3708146"/>
              <a:ext cx="43629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000">
                <a:solidFill>
                  <a:schemeClr val="dk1"/>
                </a:solidFill>
                <a:latin typeface="Righteous"/>
                <a:ea typeface="Righteous"/>
                <a:cs typeface="Righteous"/>
                <a:sym typeface="Righteous"/>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Openbare toilet posters</a:t>
              </a:r>
              <a:endParaRPr i="1" sz="2000">
                <a:solidFill>
                  <a:schemeClr val="dk1"/>
                </a:solidFill>
                <a:latin typeface="Righteous"/>
                <a:ea typeface="Righteous"/>
                <a:cs typeface="Righteous"/>
                <a:sym typeface="Righteous"/>
              </a:endParaRPr>
            </a:p>
          </p:txBody>
        </p:sp>
      </p:grpSp>
      <p:sp>
        <p:nvSpPr>
          <p:cNvPr id="497" name="Google Shape;497;p19"/>
          <p:cNvSpPr/>
          <p:nvPr/>
        </p:nvSpPr>
        <p:spPr>
          <a:xfrm rot="-5400000">
            <a:off x="8346734" y="-4368083"/>
            <a:ext cx="5745635" cy="9334895"/>
          </a:xfrm>
          <a:prstGeom prst="roundRect">
            <a:avLst>
              <a:gd fmla="val 50000" name="adj"/>
            </a:avLst>
          </a:prstGeom>
          <a:solidFill>
            <a:srgbClr val="C00000"/>
          </a:solidFill>
          <a:ln>
            <a:noFill/>
          </a:ln>
          <a:effectLst>
            <a:outerShdw blurRad="609600" sx="104000" rotWithShape="0" algn="ctr" sy="104000">
              <a:srgbClr val="000000">
                <a:alpha val="1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fbeelding met schermopname, tekst, televisie, overdekt&#10;&#10;Automatisch gegenereerde beschrijving" id="498" name="Google Shape;498;p19"/>
          <p:cNvPicPr preferRelativeResize="0"/>
          <p:nvPr/>
        </p:nvPicPr>
        <p:blipFill rotWithShape="1">
          <a:blip r:embed="rId3">
            <a:alphaModFix/>
          </a:blip>
          <a:srcRect b="0" l="0" r="0" t="0"/>
          <a:stretch/>
        </p:blipFill>
        <p:spPr>
          <a:xfrm>
            <a:off x="6587483" y="6965377"/>
            <a:ext cx="4932010" cy="2279009"/>
          </a:xfrm>
          <a:prstGeom prst="rect">
            <a:avLst/>
          </a:prstGeom>
          <a:noFill/>
          <a:ln>
            <a:noFill/>
          </a:ln>
          <a:effectLst>
            <a:outerShdw blurRad="63500" sx="102000" rotWithShape="0" algn="ctr" sy="102000">
              <a:srgbClr val="000000">
                <a:alpha val="38823"/>
              </a:srgbClr>
            </a:outerShdw>
          </a:effectLst>
        </p:spPr>
      </p:pic>
      <p:pic>
        <p:nvPicPr>
          <p:cNvPr descr="Afbeelding met Menselijk gezicht, schermopname, persoon&#10;&#10;Automatisch gegenereerde beschrijving" id="499" name="Google Shape;499;p19"/>
          <p:cNvPicPr preferRelativeResize="0"/>
          <p:nvPr/>
        </p:nvPicPr>
        <p:blipFill rotWithShape="1">
          <a:blip r:embed="rId4">
            <a:alphaModFix/>
          </a:blip>
          <a:srcRect b="0" l="0" r="0" t="0"/>
          <a:stretch/>
        </p:blipFill>
        <p:spPr>
          <a:xfrm>
            <a:off x="1021456" y="6965377"/>
            <a:ext cx="4932010" cy="2279009"/>
          </a:xfrm>
          <a:prstGeom prst="rect">
            <a:avLst/>
          </a:prstGeom>
          <a:noFill/>
          <a:ln>
            <a:noFill/>
          </a:ln>
          <a:effectLst>
            <a:outerShdw blurRad="63500" sx="102000" rotWithShape="0" algn="ctr" sy="102000">
              <a:srgbClr val="000000">
                <a:alpha val="40000"/>
              </a:srgbClr>
            </a:outerShdw>
          </a:effectLst>
        </p:spPr>
      </p:pic>
      <p:pic>
        <p:nvPicPr>
          <p:cNvPr descr="Afbeelding met tekst, schermopname, plein, ontwerp&#10;&#10;Automatisch gegenereerde beschrijving" id="500" name="Google Shape;500;p19"/>
          <p:cNvPicPr preferRelativeResize="0"/>
          <p:nvPr/>
        </p:nvPicPr>
        <p:blipFill rotWithShape="1">
          <a:blip r:embed="rId5">
            <a:alphaModFix/>
          </a:blip>
          <a:srcRect b="0" l="0" r="0" t="0"/>
          <a:stretch/>
        </p:blipFill>
        <p:spPr>
          <a:xfrm>
            <a:off x="6552104" y="6949028"/>
            <a:ext cx="4967389" cy="2295358"/>
          </a:xfrm>
          <a:prstGeom prst="rect">
            <a:avLst/>
          </a:prstGeom>
          <a:noFill/>
          <a:ln>
            <a:noFill/>
          </a:ln>
          <a:effectLst>
            <a:outerShdw blurRad="63500" sx="102000" rotWithShape="0" algn="ctr" sy="102000">
              <a:srgbClr val="000000">
                <a:alpha val="40000"/>
              </a:srgbClr>
            </a:outerShdw>
          </a:effectLst>
        </p:spPr>
      </p:pic>
      <p:sp>
        <p:nvSpPr>
          <p:cNvPr id="501" name="Google Shape;501;p19"/>
          <p:cNvSpPr txBox="1"/>
          <p:nvPr/>
        </p:nvSpPr>
        <p:spPr>
          <a:xfrm>
            <a:off x="-4574408" y="1012952"/>
            <a:ext cx="4362935"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i="1" lang="en-US" sz="2000">
                <a:solidFill>
                  <a:schemeClr val="dk1"/>
                </a:solidFill>
                <a:latin typeface="Righteous"/>
                <a:ea typeface="Righteous"/>
                <a:cs typeface="Righteous"/>
                <a:sym typeface="Righteous"/>
              </a:rPr>
              <a:t>Doel: </a:t>
            </a:r>
            <a:r>
              <a:rPr lang="en-US" sz="2000">
                <a:solidFill>
                  <a:schemeClr val="dk1"/>
                </a:solidFill>
                <a:latin typeface="Calibri"/>
                <a:ea typeface="Calibri"/>
                <a:cs typeface="Calibri"/>
                <a:sym typeface="Calibri"/>
              </a:rPr>
              <a:t>Creëer een pad naar de uitgang van de kamer door de meubels te verschuiven voordat de brand te groot wordt en de tijd voorbij is.</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Levels worden moeilijker met grotere speelvelden en opdrachten om je acties te limiteren.</a:t>
            </a:r>
            <a:endParaRPr/>
          </a:p>
          <a:p>
            <a:pPr indent="-330200" lvl="0" marL="457200" marR="0" rtl="0" algn="l">
              <a:spcBef>
                <a:spcPts val="0"/>
              </a:spcBef>
              <a:spcAft>
                <a:spcPts val="0"/>
              </a:spcAft>
              <a:buClr>
                <a:schemeClr val="dk1"/>
              </a:buClr>
              <a:buSzPts val="2000"/>
              <a:buFont typeface="Calibri"/>
              <a:buNone/>
            </a:pPr>
            <a:r>
              <a:t/>
            </a:r>
            <a:endParaRPr i="1" sz="2000">
              <a:solidFill>
                <a:schemeClr val="dk1"/>
              </a:solidFill>
              <a:latin typeface="Righteous"/>
              <a:ea typeface="Righteous"/>
              <a:cs typeface="Righteous"/>
              <a:sym typeface="Righteous"/>
            </a:endParaRPr>
          </a:p>
        </p:txBody>
      </p:sp>
      <p:sp>
        <p:nvSpPr>
          <p:cNvPr id="502" name="Google Shape;502;p19"/>
          <p:cNvSpPr txBox="1"/>
          <p:nvPr/>
        </p:nvSpPr>
        <p:spPr>
          <a:xfrm>
            <a:off x="-4574408" y="512083"/>
            <a:ext cx="46847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C00000"/>
                </a:solidFill>
                <a:latin typeface="Righteous"/>
                <a:ea typeface="Righteous"/>
                <a:cs typeface="Righteous"/>
                <a:sym typeface="Righteous"/>
              </a:rPr>
              <a:t>Spelregels</a:t>
            </a:r>
            <a:endParaRPr sz="2400">
              <a:solidFill>
                <a:srgbClr val="C00000"/>
              </a:solidFill>
              <a:latin typeface="Righteous"/>
              <a:ea typeface="Righteous"/>
              <a:cs typeface="Righteous"/>
              <a:sym typeface="Righteou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108" name="Shape 108"/>
        <p:cNvGrpSpPr/>
        <p:nvPr/>
      </p:nvGrpSpPr>
      <p:grpSpPr>
        <a:xfrm>
          <a:off x="0" y="0"/>
          <a:ext cx="0" cy="0"/>
          <a:chOff x="0" y="0"/>
          <a:chExt cx="0" cy="0"/>
        </a:xfrm>
      </p:grpSpPr>
      <p:sp>
        <p:nvSpPr>
          <p:cNvPr id="109" name="Google Shape;109;p2"/>
          <p:cNvSpPr/>
          <p:nvPr/>
        </p:nvSpPr>
        <p:spPr>
          <a:xfrm rot="1978262">
            <a:off x="4199420" y="476106"/>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2"/>
          <p:cNvSpPr/>
          <p:nvPr/>
        </p:nvSpPr>
        <p:spPr>
          <a:xfrm rot="1354581">
            <a:off x="4210516" y="476107"/>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2"/>
          <p:cNvSpPr/>
          <p:nvPr/>
        </p:nvSpPr>
        <p:spPr>
          <a:xfrm rot="860625">
            <a:off x="4210516" y="478510"/>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2"/>
          <p:cNvSpPr/>
          <p:nvPr/>
        </p:nvSpPr>
        <p:spPr>
          <a:xfrm rot="376087">
            <a:off x="4237666" y="486554"/>
            <a:ext cx="3653968" cy="5884892"/>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2"/>
          <p:cNvSpPr/>
          <p:nvPr/>
        </p:nvSpPr>
        <p:spPr>
          <a:xfrm rot="4454584">
            <a:off x="7301763" y="1709239"/>
            <a:ext cx="1931959" cy="557554"/>
          </a:xfrm>
          <a:prstGeom prst="rect">
            <a:avLst/>
          </a:prstGeom>
        </p:spPr>
        <p:txBody>
          <a:bodyPr>
            <a:prstTxWarp prst="textPlain"/>
          </a:bodyPr>
          <a:lstStyle/>
          <a:p>
            <a:pPr lvl="0" algn="ctr"/>
            <a:r>
              <a:rPr b="0" i="0">
                <a:ln>
                  <a:noFill/>
                </a:ln>
                <a:solidFill>
                  <a:schemeClr val="dk1"/>
                </a:solidFill>
                <a:latin typeface="Damion"/>
              </a:rPr>
              <a:t>Fire Pixels</a:t>
            </a:r>
          </a:p>
        </p:txBody>
      </p:sp>
      <p:sp>
        <p:nvSpPr>
          <p:cNvPr id="114" name="Google Shape;114;p2"/>
          <p:cNvSpPr/>
          <p:nvPr/>
        </p:nvSpPr>
        <p:spPr>
          <a:xfrm>
            <a:off x="4269016" y="419724"/>
            <a:ext cx="3653968" cy="6026045"/>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2"/>
          <p:cNvSpPr txBox="1"/>
          <p:nvPr/>
        </p:nvSpPr>
        <p:spPr>
          <a:xfrm>
            <a:off x="4417183" y="1813505"/>
            <a:ext cx="991136"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V</a:t>
            </a:r>
            <a:endParaRPr/>
          </a:p>
        </p:txBody>
      </p:sp>
      <p:sp>
        <p:nvSpPr>
          <p:cNvPr id="116" name="Google Shape;116;p2"/>
          <p:cNvSpPr txBox="1"/>
          <p:nvPr/>
        </p:nvSpPr>
        <p:spPr>
          <a:xfrm>
            <a:off x="5204389" y="1813505"/>
            <a:ext cx="514265"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U</a:t>
            </a:r>
            <a:endParaRPr/>
          </a:p>
        </p:txBody>
      </p:sp>
      <p:sp>
        <p:nvSpPr>
          <p:cNvPr id="117" name="Google Shape;117;p2"/>
          <p:cNvSpPr txBox="1"/>
          <p:nvPr/>
        </p:nvSpPr>
        <p:spPr>
          <a:xfrm>
            <a:off x="5957382" y="1813505"/>
            <a:ext cx="514265"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U</a:t>
            </a:r>
            <a:endParaRPr/>
          </a:p>
        </p:txBody>
      </p:sp>
      <p:sp>
        <p:nvSpPr>
          <p:cNvPr id="118" name="Google Shape;118;p2"/>
          <p:cNvSpPr txBox="1"/>
          <p:nvPr/>
        </p:nvSpPr>
        <p:spPr>
          <a:xfrm>
            <a:off x="6710375" y="1813505"/>
            <a:ext cx="514265"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R</a:t>
            </a:r>
            <a:endParaRPr/>
          </a:p>
        </p:txBody>
      </p:sp>
      <p:sp>
        <p:nvSpPr>
          <p:cNvPr id="119" name="Google Shape;119;p2"/>
          <p:cNvSpPr txBox="1"/>
          <p:nvPr/>
        </p:nvSpPr>
        <p:spPr>
          <a:xfrm>
            <a:off x="4427869" y="2847995"/>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V</a:t>
            </a:r>
            <a:endParaRPr/>
          </a:p>
        </p:txBody>
      </p:sp>
      <p:sp>
        <p:nvSpPr>
          <p:cNvPr id="120" name="Google Shape;120;p2"/>
          <p:cNvSpPr txBox="1"/>
          <p:nvPr/>
        </p:nvSpPr>
        <p:spPr>
          <a:xfrm>
            <a:off x="5010594" y="2868466"/>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A</a:t>
            </a:r>
            <a:endParaRPr/>
          </a:p>
        </p:txBody>
      </p:sp>
      <p:sp>
        <p:nvSpPr>
          <p:cNvPr id="121" name="Google Shape;121;p2"/>
          <p:cNvSpPr txBox="1"/>
          <p:nvPr/>
        </p:nvSpPr>
        <p:spPr>
          <a:xfrm rot="641255">
            <a:off x="5627238" y="2816756"/>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S</a:t>
            </a:r>
            <a:endParaRPr/>
          </a:p>
        </p:txBody>
      </p:sp>
      <p:sp>
        <p:nvSpPr>
          <p:cNvPr id="122" name="Google Shape;122;p2"/>
          <p:cNvSpPr txBox="1"/>
          <p:nvPr/>
        </p:nvSpPr>
        <p:spPr>
          <a:xfrm>
            <a:off x="6283173" y="2889194"/>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T</a:t>
            </a:r>
            <a:endParaRPr/>
          </a:p>
        </p:txBody>
      </p:sp>
      <p:sp>
        <p:nvSpPr>
          <p:cNvPr id="123" name="Google Shape;123;p2"/>
          <p:cNvSpPr txBox="1"/>
          <p:nvPr/>
        </p:nvSpPr>
        <p:spPr>
          <a:xfrm>
            <a:off x="6890202" y="2889194"/>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E</a:t>
            </a:r>
            <a:endParaRPr/>
          </a:p>
        </p:txBody>
      </p:sp>
      <p:sp>
        <p:nvSpPr>
          <p:cNvPr id="124" name="Google Shape;124;p2"/>
          <p:cNvSpPr txBox="1"/>
          <p:nvPr/>
        </p:nvSpPr>
        <p:spPr>
          <a:xfrm>
            <a:off x="4269016" y="4111406"/>
            <a:ext cx="3653968" cy="830997"/>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rgbClr val="F2EEDA"/>
                </a:solidFill>
                <a:latin typeface="Aharoni"/>
                <a:ea typeface="Aharoni"/>
                <a:cs typeface="Aharoni"/>
                <a:sym typeface="Aharoni"/>
              </a:rPr>
              <a:t>SCHUIVERS</a:t>
            </a:r>
            <a:endParaRPr/>
          </a:p>
        </p:txBody>
      </p:sp>
      <p:pic>
        <p:nvPicPr>
          <p:cNvPr descr="Fire PNG Transparent Background, Free Download #44280 - FreeIconsPNG" id="125" name="Google Shape;125;p2"/>
          <p:cNvPicPr preferRelativeResize="0"/>
          <p:nvPr/>
        </p:nvPicPr>
        <p:blipFill rotWithShape="1">
          <a:blip r:embed="rId3">
            <a:alphaModFix/>
          </a:blip>
          <a:srcRect b="0" l="0" r="0" t="0"/>
          <a:stretch/>
        </p:blipFill>
        <p:spPr>
          <a:xfrm>
            <a:off x="-120230" y="4014418"/>
            <a:ext cx="12272781" cy="58933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506" name="Shape 506"/>
        <p:cNvGrpSpPr/>
        <p:nvPr/>
      </p:nvGrpSpPr>
      <p:grpSpPr>
        <a:xfrm>
          <a:off x="0" y="0"/>
          <a:ext cx="0" cy="0"/>
          <a:chOff x="0" y="0"/>
          <a:chExt cx="0" cy="0"/>
        </a:xfrm>
      </p:grpSpPr>
      <p:sp>
        <p:nvSpPr>
          <p:cNvPr id="507" name="Google Shape;507;p20"/>
          <p:cNvSpPr/>
          <p:nvPr/>
        </p:nvSpPr>
        <p:spPr>
          <a:xfrm rot="-5400000">
            <a:off x="14930414" y="-4368083"/>
            <a:ext cx="5745635" cy="9334895"/>
          </a:xfrm>
          <a:prstGeom prst="roundRect">
            <a:avLst>
              <a:gd fmla="val 50000" name="adj"/>
            </a:avLst>
          </a:prstGeom>
          <a:solidFill>
            <a:srgbClr val="C00000"/>
          </a:solidFill>
          <a:ln>
            <a:noFill/>
          </a:ln>
          <a:effectLst>
            <a:outerShdw blurRad="609600" sx="104000" rotWithShape="0" algn="ctr" sy="104000">
              <a:srgbClr val="000000">
                <a:alpha val="1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08" name="Google Shape;508;p20"/>
          <p:cNvGrpSpPr/>
          <p:nvPr/>
        </p:nvGrpSpPr>
        <p:grpSpPr>
          <a:xfrm>
            <a:off x="-10026892" y="511681"/>
            <a:ext cx="9334895" cy="5745635"/>
            <a:chOff x="1428551" y="556182"/>
            <a:chExt cx="9334895" cy="5745635"/>
          </a:xfrm>
        </p:grpSpPr>
        <p:sp>
          <p:nvSpPr>
            <p:cNvPr id="509" name="Google Shape;509;p20"/>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20"/>
            <p:cNvSpPr txBox="1"/>
            <p:nvPr/>
          </p:nvSpPr>
          <p:spPr>
            <a:xfrm>
              <a:off x="3630577" y="3150334"/>
              <a:ext cx="468473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400">
                  <a:solidFill>
                    <a:srgbClr val="C00000"/>
                  </a:solidFill>
                  <a:latin typeface="Righteous"/>
                  <a:ea typeface="Righteous"/>
                  <a:cs typeface="Righteous"/>
                  <a:sym typeface="Righteous"/>
                </a:rPr>
                <a:t>Het Spel</a:t>
              </a:r>
              <a:endParaRPr sz="4400">
                <a:solidFill>
                  <a:srgbClr val="C00000"/>
                </a:solidFill>
                <a:latin typeface="Righteous"/>
                <a:ea typeface="Righteous"/>
                <a:cs typeface="Righteous"/>
                <a:sym typeface="Righteous"/>
              </a:endParaRPr>
            </a:p>
          </p:txBody>
        </p:sp>
      </p:grpSp>
      <p:sp>
        <p:nvSpPr>
          <p:cNvPr id="511" name="Google Shape;511;p20"/>
          <p:cNvSpPr txBox="1"/>
          <p:nvPr/>
        </p:nvSpPr>
        <p:spPr>
          <a:xfrm>
            <a:off x="739272" y="1012952"/>
            <a:ext cx="4362935"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i="1" lang="en-US" sz="2000">
                <a:solidFill>
                  <a:schemeClr val="dk1"/>
                </a:solidFill>
                <a:latin typeface="Righteous"/>
                <a:ea typeface="Righteous"/>
                <a:cs typeface="Righteous"/>
                <a:sym typeface="Righteous"/>
              </a:rPr>
              <a:t>Doel: </a:t>
            </a:r>
            <a:r>
              <a:rPr lang="en-US" sz="2000">
                <a:solidFill>
                  <a:schemeClr val="dk1"/>
                </a:solidFill>
                <a:latin typeface="Calibri"/>
                <a:ea typeface="Calibri"/>
                <a:cs typeface="Calibri"/>
                <a:sym typeface="Calibri"/>
              </a:rPr>
              <a:t>Creëer een pad naar de uitgang van de kamer door de meubels te verschuiven voordat de brand te groot wordt en de tijd voorbij is.</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Levels worden moeilijker met grotere speelvelden en opdrachten om je acties te limiteren.</a:t>
            </a:r>
            <a:endParaRPr/>
          </a:p>
          <a:p>
            <a:pPr indent="-330200" lvl="0" marL="457200" marR="0" rtl="0" algn="l">
              <a:spcBef>
                <a:spcPts val="0"/>
              </a:spcBef>
              <a:spcAft>
                <a:spcPts val="0"/>
              </a:spcAft>
              <a:buClr>
                <a:schemeClr val="dk1"/>
              </a:buClr>
              <a:buSzPts val="2000"/>
              <a:buFont typeface="Calibri"/>
              <a:buNone/>
            </a:pPr>
            <a:r>
              <a:t/>
            </a:r>
            <a:endParaRPr i="1" sz="2000">
              <a:solidFill>
                <a:schemeClr val="dk1"/>
              </a:solidFill>
              <a:latin typeface="Righteous"/>
              <a:ea typeface="Righteous"/>
              <a:cs typeface="Righteous"/>
              <a:sym typeface="Righteous"/>
            </a:endParaRPr>
          </a:p>
        </p:txBody>
      </p:sp>
      <p:sp>
        <p:nvSpPr>
          <p:cNvPr id="512" name="Google Shape;512;p20"/>
          <p:cNvSpPr txBox="1"/>
          <p:nvPr/>
        </p:nvSpPr>
        <p:spPr>
          <a:xfrm>
            <a:off x="739272" y="512083"/>
            <a:ext cx="46847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C00000"/>
                </a:solidFill>
                <a:latin typeface="Righteous"/>
                <a:ea typeface="Righteous"/>
                <a:cs typeface="Righteous"/>
                <a:sym typeface="Righteous"/>
              </a:rPr>
              <a:t>Spelregels</a:t>
            </a:r>
            <a:endParaRPr sz="2400">
              <a:solidFill>
                <a:srgbClr val="C00000"/>
              </a:solidFill>
              <a:latin typeface="Righteous"/>
              <a:ea typeface="Righteous"/>
              <a:cs typeface="Righteous"/>
              <a:sym typeface="Righteous"/>
            </a:endParaRPr>
          </a:p>
        </p:txBody>
      </p:sp>
      <p:pic>
        <p:nvPicPr>
          <p:cNvPr descr="Afbeelding met schermopname, tekst, televisie, overdekt&#10;&#10;Automatisch gegenereerde beschrijving" id="513" name="Google Shape;513;p20"/>
          <p:cNvPicPr preferRelativeResize="0"/>
          <p:nvPr/>
        </p:nvPicPr>
        <p:blipFill rotWithShape="1">
          <a:blip r:embed="rId3">
            <a:alphaModFix/>
          </a:blip>
          <a:srcRect b="0" l="0" r="0" t="0"/>
          <a:stretch/>
        </p:blipFill>
        <p:spPr>
          <a:xfrm>
            <a:off x="6393786" y="1012952"/>
            <a:ext cx="4932010" cy="2279009"/>
          </a:xfrm>
          <a:prstGeom prst="rect">
            <a:avLst/>
          </a:prstGeom>
          <a:noFill/>
          <a:ln>
            <a:noFill/>
          </a:ln>
          <a:effectLst>
            <a:outerShdw blurRad="63500" sx="102000" rotWithShape="0" algn="ctr" sy="102000">
              <a:srgbClr val="000000">
                <a:alpha val="38823"/>
              </a:srgbClr>
            </a:outerShdw>
          </a:effectLst>
        </p:spPr>
      </p:pic>
      <p:pic>
        <p:nvPicPr>
          <p:cNvPr descr="Afbeelding met Menselijk gezicht, schermopname, persoon&#10;&#10;Automatisch gegenereerde beschrijving" id="514" name="Google Shape;514;p20"/>
          <p:cNvPicPr preferRelativeResize="0"/>
          <p:nvPr/>
        </p:nvPicPr>
        <p:blipFill rotWithShape="1">
          <a:blip r:embed="rId4">
            <a:alphaModFix/>
          </a:blip>
          <a:srcRect b="0" l="0" r="0" t="0"/>
          <a:stretch/>
        </p:blipFill>
        <p:spPr>
          <a:xfrm>
            <a:off x="863139" y="3877129"/>
            <a:ext cx="4932010" cy="2279009"/>
          </a:xfrm>
          <a:prstGeom prst="rect">
            <a:avLst/>
          </a:prstGeom>
          <a:noFill/>
          <a:ln>
            <a:noFill/>
          </a:ln>
          <a:effectLst>
            <a:outerShdw blurRad="63500" sx="102000" rotWithShape="0" algn="ctr" sy="102000">
              <a:srgbClr val="000000">
                <a:alpha val="40000"/>
              </a:srgbClr>
            </a:outerShdw>
          </a:effectLst>
        </p:spPr>
      </p:pic>
      <p:pic>
        <p:nvPicPr>
          <p:cNvPr descr="Afbeelding met tekst, schermopname, plein, ontwerp&#10;&#10;Automatisch gegenereerde beschrijving" id="515" name="Google Shape;515;p20"/>
          <p:cNvPicPr preferRelativeResize="0"/>
          <p:nvPr/>
        </p:nvPicPr>
        <p:blipFill rotWithShape="1">
          <a:blip r:embed="rId5">
            <a:alphaModFix/>
          </a:blip>
          <a:srcRect b="0" l="0" r="0" t="0"/>
          <a:stretch/>
        </p:blipFill>
        <p:spPr>
          <a:xfrm>
            <a:off x="6393787" y="3860780"/>
            <a:ext cx="4967389" cy="2295358"/>
          </a:xfrm>
          <a:prstGeom prst="rect">
            <a:avLst/>
          </a:prstGeom>
          <a:noFill/>
          <a:ln>
            <a:noFill/>
          </a:ln>
          <a:effectLst>
            <a:outerShdw blurRad="63500" sx="102000" rotWithShape="0" algn="ctr" sy="102000">
              <a:srgbClr val="000000">
                <a:alpha val="40000"/>
              </a:srgbClr>
            </a:outerShdw>
          </a:effectLst>
        </p:spPr>
      </p:pic>
      <p:sp>
        <p:nvSpPr>
          <p:cNvPr id="516" name="Google Shape;516;p20"/>
          <p:cNvSpPr txBox="1"/>
          <p:nvPr/>
        </p:nvSpPr>
        <p:spPr>
          <a:xfrm>
            <a:off x="6690408" y="9789160"/>
            <a:ext cx="4670768" cy="224676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i="1" lang="en-US" sz="2000">
                <a:solidFill>
                  <a:schemeClr val="dk1"/>
                </a:solidFill>
                <a:latin typeface="Righteous"/>
                <a:ea typeface="Righteous"/>
                <a:cs typeface="Righteous"/>
                <a:sym typeface="Righteous"/>
              </a:rPr>
              <a:t>Ben je niet binnen de tijd uit de woning, dan heb je het level niet gehaald. Hierna wordt uitgelegd wat je fouten waren en probeer je het opnieuw. </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Voordat je een level begint wordt er een opdracht gegeven die je tijdens het spel moet uitvoeren.</a:t>
            </a:r>
            <a:r>
              <a:rPr i="1" lang="en-US" sz="2000">
                <a:solidFill>
                  <a:schemeClr val="dk1"/>
                </a:solidFill>
                <a:latin typeface="Righteous"/>
                <a:ea typeface="Righteous"/>
                <a:cs typeface="Righteous"/>
                <a:sym typeface="Righteous"/>
              </a:rPr>
              <a:t> </a:t>
            </a:r>
            <a:endParaRPr/>
          </a:p>
        </p:txBody>
      </p:sp>
      <p:pic>
        <p:nvPicPr>
          <p:cNvPr descr="Afbeelding met tekst, schermopname, overdekt, muur&#10;&#10;Automatisch gegenereerde beschrijving" id="517" name="Google Shape;517;p20"/>
          <p:cNvPicPr preferRelativeResize="0"/>
          <p:nvPr/>
        </p:nvPicPr>
        <p:blipFill rotWithShape="1">
          <a:blip r:embed="rId6">
            <a:alphaModFix/>
          </a:blip>
          <a:srcRect b="0" l="0" r="0" t="0"/>
          <a:stretch/>
        </p:blipFill>
        <p:spPr>
          <a:xfrm>
            <a:off x="799503" y="7002593"/>
            <a:ext cx="4970792" cy="2296930"/>
          </a:xfrm>
          <a:prstGeom prst="rect">
            <a:avLst/>
          </a:prstGeom>
          <a:noFill/>
          <a:ln>
            <a:noFill/>
          </a:ln>
          <a:effectLst>
            <a:outerShdw blurRad="63500" sx="102000" rotWithShape="0" algn="ctr" sy="102000">
              <a:srgbClr val="000000">
                <a:alpha val="40000"/>
              </a:srgbClr>
            </a:outerShdw>
          </a:effectLst>
        </p:spPr>
      </p:pic>
      <p:pic>
        <p:nvPicPr>
          <p:cNvPr descr="Afbeelding met tekst, schermopname, Rechthoek, Graphics&#10;&#10;Automatisch gegenereerde beschrijving" id="518" name="Google Shape;518;p20"/>
          <p:cNvPicPr preferRelativeResize="0"/>
          <p:nvPr/>
        </p:nvPicPr>
        <p:blipFill rotWithShape="1">
          <a:blip r:embed="rId7">
            <a:alphaModFix/>
          </a:blip>
          <a:srcRect b="0" l="0" r="0" t="0"/>
          <a:stretch/>
        </p:blipFill>
        <p:spPr>
          <a:xfrm>
            <a:off x="6374395" y="7012734"/>
            <a:ext cx="4970792" cy="2296930"/>
          </a:xfrm>
          <a:prstGeom prst="rect">
            <a:avLst/>
          </a:prstGeom>
          <a:noFill/>
          <a:ln>
            <a:noFill/>
          </a:ln>
          <a:effectLst>
            <a:outerShdw blurRad="63500" sx="102000" rotWithShape="0" algn="ctr" sy="102000">
              <a:srgbClr val="000000">
                <a:alpha val="40000"/>
              </a:srgbClr>
            </a:outerShdw>
          </a:effectLst>
        </p:spPr>
      </p:pic>
      <p:pic>
        <p:nvPicPr>
          <p:cNvPr descr="Afbeelding met tekst, schermopname, Rechthoek&#10;&#10;Automatisch gegenereerde beschrijving" id="519" name="Google Shape;519;p20"/>
          <p:cNvPicPr preferRelativeResize="0"/>
          <p:nvPr/>
        </p:nvPicPr>
        <p:blipFill rotWithShape="1">
          <a:blip r:embed="rId8">
            <a:alphaModFix/>
          </a:blip>
          <a:srcRect b="0" l="0" r="0" t="0"/>
          <a:stretch/>
        </p:blipFill>
        <p:spPr>
          <a:xfrm>
            <a:off x="799503" y="9976189"/>
            <a:ext cx="4968386" cy="2295818"/>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523" name="Shape 523"/>
        <p:cNvGrpSpPr/>
        <p:nvPr/>
      </p:nvGrpSpPr>
      <p:grpSpPr>
        <a:xfrm>
          <a:off x="0" y="0"/>
          <a:ext cx="0" cy="0"/>
          <a:chOff x="0" y="0"/>
          <a:chExt cx="0" cy="0"/>
        </a:xfrm>
      </p:grpSpPr>
      <p:grpSp>
        <p:nvGrpSpPr>
          <p:cNvPr id="524" name="Google Shape;524;p21"/>
          <p:cNvGrpSpPr/>
          <p:nvPr/>
        </p:nvGrpSpPr>
        <p:grpSpPr>
          <a:xfrm>
            <a:off x="-10026892" y="511681"/>
            <a:ext cx="9334895" cy="5745635"/>
            <a:chOff x="1428551" y="556182"/>
            <a:chExt cx="9334895" cy="5745635"/>
          </a:xfrm>
        </p:grpSpPr>
        <p:sp>
          <p:nvSpPr>
            <p:cNvPr id="525" name="Google Shape;525;p21"/>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21"/>
            <p:cNvSpPr txBox="1"/>
            <p:nvPr/>
          </p:nvSpPr>
          <p:spPr>
            <a:xfrm>
              <a:off x="3630577" y="3150334"/>
              <a:ext cx="468473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400">
                  <a:solidFill>
                    <a:srgbClr val="C00000"/>
                  </a:solidFill>
                  <a:latin typeface="Righteous"/>
                  <a:ea typeface="Righteous"/>
                  <a:cs typeface="Righteous"/>
                  <a:sym typeface="Righteous"/>
                </a:rPr>
                <a:t>Het Spel</a:t>
              </a:r>
              <a:endParaRPr sz="4400">
                <a:solidFill>
                  <a:srgbClr val="C00000"/>
                </a:solidFill>
                <a:latin typeface="Righteous"/>
                <a:ea typeface="Righteous"/>
                <a:cs typeface="Righteous"/>
                <a:sym typeface="Righteous"/>
              </a:endParaRPr>
            </a:p>
          </p:txBody>
        </p:sp>
      </p:grpSp>
      <p:sp>
        <p:nvSpPr>
          <p:cNvPr id="527" name="Google Shape;527;p21"/>
          <p:cNvSpPr txBox="1"/>
          <p:nvPr/>
        </p:nvSpPr>
        <p:spPr>
          <a:xfrm>
            <a:off x="6690408" y="3429000"/>
            <a:ext cx="4670768" cy="224676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i="1" lang="en-US" sz="2000">
                <a:solidFill>
                  <a:schemeClr val="dk1"/>
                </a:solidFill>
                <a:latin typeface="Righteous"/>
                <a:ea typeface="Righteous"/>
                <a:cs typeface="Righteous"/>
                <a:sym typeface="Righteous"/>
              </a:rPr>
              <a:t>Ben je niet binnen de tijd uit de woning, dan heb je het level niet gehaald. Hierna wordt uitgelegd wat je fouten waren en probeer je het opnieuw. </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Voordat je een level begint wordt er een opdracht gegeven die je tijdens het spel moet uitvoeren.</a:t>
            </a:r>
            <a:r>
              <a:rPr i="1" lang="en-US" sz="2000">
                <a:solidFill>
                  <a:schemeClr val="dk1"/>
                </a:solidFill>
                <a:latin typeface="Righteous"/>
                <a:ea typeface="Righteous"/>
                <a:cs typeface="Righteous"/>
                <a:sym typeface="Righteous"/>
              </a:rPr>
              <a:t> </a:t>
            </a:r>
            <a:endParaRPr/>
          </a:p>
        </p:txBody>
      </p:sp>
      <p:sp>
        <p:nvSpPr>
          <p:cNvPr id="528" name="Google Shape;528;p21"/>
          <p:cNvSpPr txBox="1"/>
          <p:nvPr/>
        </p:nvSpPr>
        <p:spPr>
          <a:xfrm>
            <a:off x="739272" y="-5255768"/>
            <a:ext cx="4362935"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i="1" lang="en-US" sz="2000">
                <a:solidFill>
                  <a:schemeClr val="dk1"/>
                </a:solidFill>
                <a:latin typeface="Righteous"/>
                <a:ea typeface="Righteous"/>
                <a:cs typeface="Righteous"/>
                <a:sym typeface="Righteous"/>
              </a:rPr>
              <a:t>Doel: </a:t>
            </a:r>
            <a:r>
              <a:rPr lang="en-US" sz="2000">
                <a:solidFill>
                  <a:schemeClr val="dk1"/>
                </a:solidFill>
                <a:latin typeface="Calibri"/>
                <a:ea typeface="Calibri"/>
                <a:cs typeface="Calibri"/>
                <a:sym typeface="Calibri"/>
              </a:rPr>
              <a:t>Creëer een pad naar de uitgang van de kamer door de meubels te verschuiven voordat de brand te groot wordt en de tijd voorbij is.</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Levels worden moeilijker met grotere speelvelden en opdrachten om je acties te limiteren.</a:t>
            </a:r>
            <a:endParaRPr/>
          </a:p>
          <a:p>
            <a:pPr indent="-330200" lvl="0" marL="457200" marR="0" rtl="0" algn="l">
              <a:spcBef>
                <a:spcPts val="0"/>
              </a:spcBef>
              <a:spcAft>
                <a:spcPts val="0"/>
              </a:spcAft>
              <a:buClr>
                <a:schemeClr val="dk1"/>
              </a:buClr>
              <a:buSzPts val="2000"/>
              <a:buFont typeface="Calibri"/>
              <a:buNone/>
            </a:pPr>
            <a:r>
              <a:t/>
            </a:r>
            <a:endParaRPr i="1" sz="2000">
              <a:solidFill>
                <a:schemeClr val="dk1"/>
              </a:solidFill>
              <a:latin typeface="Righteous"/>
              <a:ea typeface="Righteous"/>
              <a:cs typeface="Righteous"/>
              <a:sym typeface="Righteous"/>
            </a:endParaRPr>
          </a:p>
        </p:txBody>
      </p:sp>
      <p:sp>
        <p:nvSpPr>
          <p:cNvPr id="529" name="Google Shape;529;p21"/>
          <p:cNvSpPr txBox="1"/>
          <p:nvPr/>
        </p:nvSpPr>
        <p:spPr>
          <a:xfrm>
            <a:off x="739272" y="-5756637"/>
            <a:ext cx="46847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C00000"/>
                </a:solidFill>
                <a:latin typeface="Righteous"/>
                <a:ea typeface="Righteous"/>
                <a:cs typeface="Righteous"/>
                <a:sym typeface="Righteous"/>
              </a:rPr>
              <a:t>Spelregels</a:t>
            </a:r>
            <a:endParaRPr sz="2400">
              <a:solidFill>
                <a:srgbClr val="C00000"/>
              </a:solidFill>
              <a:latin typeface="Righteous"/>
              <a:ea typeface="Righteous"/>
              <a:cs typeface="Righteous"/>
              <a:sym typeface="Righteous"/>
            </a:endParaRPr>
          </a:p>
        </p:txBody>
      </p:sp>
      <p:pic>
        <p:nvPicPr>
          <p:cNvPr descr="Afbeelding met schermopname, tekst, televisie, overdekt&#10;&#10;Automatisch gegenereerde beschrijving" id="530" name="Google Shape;530;p21"/>
          <p:cNvPicPr preferRelativeResize="0"/>
          <p:nvPr/>
        </p:nvPicPr>
        <p:blipFill rotWithShape="1">
          <a:blip r:embed="rId3">
            <a:alphaModFix/>
          </a:blip>
          <a:srcRect b="0" l="0" r="0" t="0"/>
          <a:stretch/>
        </p:blipFill>
        <p:spPr>
          <a:xfrm>
            <a:off x="6393786" y="-5255768"/>
            <a:ext cx="4932010" cy="2279009"/>
          </a:xfrm>
          <a:prstGeom prst="rect">
            <a:avLst/>
          </a:prstGeom>
          <a:noFill/>
          <a:ln>
            <a:noFill/>
          </a:ln>
          <a:effectLst>
            <a:outerShdw blurRad="63500" sx="102000" rotWithShape="0" algn="ctr" sy="102000">
              <a:srgbClr val="000000">
                <a:alpha val="38823"/>
              </a:srgbClr>
            </a:outerShdw>
          </a:effectLst>
        </p:spPr>
      </p:pic>
      <p:pic>
        <p:nvPicPr>
          <p:cNvPr descr="Afbeelding met Menselijk gezicht, schermopname, persoon&#10;&#10;Automatisch gegenereerde beschrijving" id="531" name="Google Shape;531;p21"/>
          <p:cNvPicPr preferRelativeResize="0"/>
          <p:nvPr/>
        </p:nvPicPr>
        <p:blipFill rotWithShape="1">
          <a:blip r:embed="rId4">
            <a:alphaModFix/>
          </a:blip>
          <a:srcRect b="0" l="0" r="0" t="0"/>
          <a:stretch/>
        </p:blipFill>
        <p:spPr>
          <a:xfrm>
            <a:off x="863139" y="-2391591"/>
            <a:ext cx="4932010" cy="2279009"/>
          </a:xfrm>
          <a:prstGeom prst="rect">
            <a:avLst/>
          </a:prstGeom>
          <a:noFill/>
          <a:ln>
            <a:noFill/>
          </a:ln>
          <a:effectLst>
            <a:outerShdw blurRad="63500" sx="102000" rotWithShape="0" algn="ctr" sy="102000">
              <a:srgbClr val="000000">
                <a:alpha val="40000"/>
              </a:srgbClr>
            </a:outerShdw>
          </a:effectLst>
        </p:spPr>
      </p:pic>
      <p:pic>
        <p:nvPicPr>
          <p:cNvPr descr="Afbeelding met tekst, schermopname, plein, ontwerp&#10;&#10;Automatisch gegenereerde beschrijving" id="532" name="Google Shape;532;p21"/>
          <p:cNvPicPr preferRelativeResize="0"/>
          <p:nvPr/>
        </p:nvPicPr>
        <p:blipFill rotWithShape="1">
          <a:blip r:embed="rId5">
            <a:alphaModFix/>
          </a:blip>
          <a:srcRect b="0" l="0" r="0" t="0"/>
          <a:stretch/>
        </p:blipFill>
        <p:spPr>
          <a:xfrm>
            <a:off x="6393787" y="-2407940"/>
            <a:ext cx="4967389" cy="2295358"/>
          </a:xfrm>
          <a:prstGeom prst="rect">
            <a:avLst/>
          </a:prstGeom>
          <a:noFill/>
          <a:ln>
            <a:noFill/>
          </a:ln>
          <a:effectLst>
            <a:outerShdw blurRad="63500" sx="102000" rotWithShape="0" algn="ctr" sy="102000">
              <a:srgbClr val="000000">
                <a:alpha val="40000"/>
              </a:srgbClr>
            </a:outerShdw>
          </a:effectLst>
        </p:spPr>
      </p:pic>
      <p:pic>
        <p:nvPicPr>
          <p:cNvPr descr="Afbeelding met tekst, schermopname, overdekt, muur&#10;&#10;Automatisch gegenereerde beschrijving" id="533" name="Google Shape;533;p21"/>
          <p:cNvPicPr preferRelativeResize="0"/>
          <p:nvPr/>
        </p:nvPicPr>
        <p:blipFill rotWithShape="1">
          <a:blip r:embed="rId6">
            <a:alphaModFix/>
          </a:blip>
          <a:srcRect b="0" l="0" r="0" t="0"/>
          <a:stretch/>
        </p:blipFill>
        <p:spPr>
          <a:xfrm>
            <a:off x="799503" y="642433"/>
            <a:ext cx="4970792" cy="2296930"/>
          </a:xfrm>
          <a:prstGeom prst="rect">
            <a:avLst/>
          </a:prstGeom>
          <a:noFill/>
          <a:ln>
            <a:noFill/>
          </a:ln>
          <a:effectLst>
            <a:outerShdw blurRad="63500" sx="102000" rotWithShape="0" algn="ctr" sy="102000">
              <a:srgbClr val="000000">
                <a:alpha val="40000"/>
              </a:srgbClr>
            </a:outerShdw>
          </a:effectLst>
        </p:spPr>
      </p:pic>
      <p:pic>
        <p:nvPicPr>
          <p:cNvPr descr="Afbeelding met tekst, schermopname, Rechthoek, Graphics&#10;&#10;Automatisch gegenereerde beschrijving" id="534" name="Google Shape;534;p21"/>
          <p:cNvPicPr preferRelativeResize="0"/>
          <p:nvPr/>
        </p:nvPicPr>
        <p:blipFill rotWithShape="1">
          <a:blip r:embed="rId7">
            <a:alphaModFix/>
          </a:blip>
          <a:srcRect b="0" l="0" r="0" t="0"/>
          <a:stretch/>
        </p:blipFill>
        <p:spPr>
          <a:xfrm>
            <a:off x="6374395" y="652574"/>
            <a:ext cx="4970792" cy="2296930"/>
          </a:xfrm>
          <a:prstGeom prst="rect">
            <a:avLst/>
          </a:prstGeom>
          <a:noFill/>
          <a:ln>
            <a:noFill/>
          </a:ln>
          <a:effectLst>
            <a:outerShdw blurRad="63500" sx="102000" rotWithShape="0" algn="ctr" sy="102000">
              <a:srgbClr val="000000">
                <a:alpha val="40000"/>
              </a:srgbClr>
            </a:outerShdw>
          </a:effectLst>
        </p:spPr>
      </p:pic>
      <p:pic>
        <p:nvPicPr>
          <p:cNvPr descr="Afbeelding met tekst, schermopname, Rechthoek&#10;&#10;Automatisch gegenereerde beschrijving" id="535" name="Google Shape;535;p21"/>
          <p:cNvPicPr preferRelativeResize="0"/>
          <p:nvPr/>
        </p:nvPicPr>
        <p:blipFill rotWithShape="1">
          <a:blip r:embed="rId8">
            <a:alphaModFix/>
          </a:blip>
          <a:srcRect b="0" l="0" r="0" t="0"/>
          <a:stretch/>
        </p:blipFill>
        <p:spPr>
          <a:xfrm>
            <a:off x="799503" y="3616029"/>
            <a:ext cx="4968386" cy="2295818"/>
          </a:xfrm>
          <a:prstGeom prst="rect">
            <a:avLst/>
          </a:prstGeom>
          <a:noFill/>
          <a:ln>
            <a:noFill/>
          </a:ln>
          <a:effectLst>
            <a:outerShdw blurRad="63500" sx="102000" rotWithShape="0" algn="ctr" sy="102000">
              <a:srgbClr val="000000">
                <a:alpha val="40000"/>
              </a:srgbClr>
            </a:outerShdw>
          </a:effectLst>
        </p:spPr>
      </p:pic>
      <p:sp>
        <p:nvSpPr>
          <p:cNvPr id="536" name="Google Shape;536;p21"/>
          <p:cNvSpPr txBox="1"/>
          <p:nvPr/>
        </p:nvSpPr>
        <p:spPr>
          <a:xfrm>
            <a:off x="948313" y="7106628"/>
            <a:ext cx="4670768"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Grotere meubels zijn moeilijker te verschuiven dan lichte producten.</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Per dag heb je drie levens: drie fouten die je mag maken.</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Na 20 seconden op de klok begint het vuur te groeien en blokkeert rook je zicht op het speelveld.</a:t>
            </a:r>
            <a:endParaRPr/>
          </a:p>
          <a:p>
            <a:pPr indent="0" lvl="0" marL="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descr="Afbeelding met schermopname, ontwerp&#10;&#10;Automatisch gegenereerde beschrijving" id="537" name="Google Shape;537;p21"/>
          <p:cNvPicPr preferRelativeResize="0"/>
          <p:nvPr/>
        </p:nvPicPr>
        <p:blipFill rotWithShape="1">
          <a:blip r:embed="rId9">
            <a:alphaModFix/>
          </a:blip>
          <a:srcRect b="0" l="0" r="0" t="0"/>
          <a:stretch/>
        </p:blipFill>
        <p:spPr>
          <a:xfrm>
            <a:off x="6392788" y="7057578"/>
            <a:ext cx="4968388" cy="2295819"/>
          </a:xfrm>
          <a:prstGeom prst="rect">
            <a:avLst/>
          </a:prstGeom>
          <a:noFill/>
          <a:ln>
            <a:noFill/>
          </a:ln>
          <a:effectLst>
            <a:outerShdw blurRad="63500" sx="102000" rotWithShape="0" algn="ctr" sy="102000">
              <a:srgbClr val="000000">
                <a:alpha val="40000"/>
              </a:srgbClr>
            </a:outerShdw>
          </a:effectLst>
        </p:spPr>
      </p:pic>
      <p:pic>
        <p:nvPicPr>
          <p:cNvPr descr="Afbeelding met schermopname&#10;&#10;Automatisch gegenereerde beschrijving" id="538" name="Google Shape;538;p21"/>
          <p:cNvPicPr preferRelativeResize="0"/>
          <p:nvPr/>
        </p:nvPicPr>
        <p:blipFill rotWithShape="1">
          <a:blip r:embed="rId10">
            <a:alphaModFix/>
          </a:blip>
          <a:srcRect b="0" l="0" r="0" t="0"/>
          <a:stretch/>
        </p:blipFill>
        <p:spPr>
          <a:xfrm>
            <a:off x="6424111" y="9953287"/>
            <a:ext cx="4937065" cy="2281345"/>
          </a:xfrm>
          <a:prstGeom prst="rect">
            <a:avLst/>
          </a:prstGeom>
          <a:noFill/>
          <a:ln>
            <a:noFill/>
          </a:ln>
          <a:effectLst>
            <a:outerShdw blurRad="63500" sx="102000" rotWithShape="0" algn="ctr" sy="102000">
              <a:srgbClr val="000000">
                <a:alpha val="40000"/>
              </a:srgbClr>
            </a:outerShdw>
          </a:effectLst>
        </p:spPr>
      </p:pic>
      <p:pic>
        <p:nvPicPr>
          <p:cNvPr descr="Afbeelding met tekst, schermopname, Rechthoek&#10;&#10;Automatisch gegenereerde beschrijving" id="539" name="Google Shape;539;p21"/>
          <p:cNvPicPr preferRelativeResize="0"/>
          <p:nvPr/>
        </p:nvPicPr>
        <p:blipFill rotWithShape="1">
          <a:blip r:embed="rId11">
            <a:alphaModFix/>
          </a:blip>
          <a:srcRect b="0" l="0" r="0" t="0"/>
          <a:stretch/>
        </p:blipFill>
        <p:spPr>
          <a:xfrm>
            <a:off x="799503" y="9938813"/>
            <a:ext cx="4968388" cy="2295819"/>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543" name="Shape 543"/>
        <p:cNvGrpSpPr/>
        <p:nvPr/>
      </p:nvGrpSpPr>
      <p:grpSpPr>
        <a:xfrm>
          <a:off x="0" y="0"/>
          <a:ext cx="0" cy="0"/>
          <a:chOff x="0" y="0"/>
          <a:chExt cx="0" cy="0"/>
        </a:xfrm>
      </p:grpSpPr>
      <p:grpSp>
        <p:nvGrpSpPr>
          <p:cNvPr id="544" name="Google Shape;544;p22"/>
          <p:cNvGrpSpPr/>
          <p:nvPr/>
        </p:nvGrpSpPr>
        <p:grpSpPr>
          <a:xfrm>
            <a:off x="1504753" y="7401035"/>
            <a:ext cx="9334895" cy="5745635"/>
            <a:chOff x="1504753" y="451595"/>
            <a:chExt cx="9334895" cy="5745635"/>
          </a:xfrm>
        </p:grpSpPr>
        <p:grpSp>
          <p:nvGrpSpPr>
            <p:cNvPr id="545" name="Google Shape;545;p22"/>
            <p:cNvGrpSpPr/>
            <p:nvPr/>
          </p:nvGrpSpPr>
          <p:grpSpPr>
            <a:xfrm>
              <a:off x="1504753" y="451595"/>
              <a:ext cx="9334895" cy="5745635"/>
              <a:chOff x="1428551" y="556182"/>
              <a:chExt cx="9334895" cy="5745635"/>
            </a:xfrm>
          </p:grpSpPr>
          <p:sp>
            <p:nvSpPr>
              <p:cNvPr id="546" name="Google Shape;546;p22"/>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22"/>
              <p:cNvSpPr txBox="1"/>
              <p:nvPr/>
            </p:nvSpPr>
            <p:spPr>
              <a:xfrm>
                <a:off x="3630577" y="3150334"/>
                <a:ext cx="468473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400">
                    <a:solidFill>
                      <a:srgbClr val="C00000"/>
                    </a:solidFill>
                    <a:latin typeface="Righteous"/>
                    <a:ea typeface="Righteous"/>
                    <a:cs typeface="Righteous"/>
                    <a:sym typeface="Righteous"/>
                  </a:rPr>
                  <a:t>Demo</a:t>
                </a:r>
                <a:endParaRPr sz="4400">
                  <a:solidFill>
                    <a:srgbClr val="C00000"/>
                  </a:solidFill>
                  <a:latin typeface="Righteous"/>
                  <a:ea typeface="Righteous"/>
                  <a:cs typeface="Righteous"/>
                  <a:sym typeface="Righteous"/>
                </a:endParaRPr>
              </a:p>
            </p:txBody>
          </p:sp>
        </p:grpSp>
        <p:sp>
          <p:nvSpPr>
            <p:cNvPr id="548" name="Google Shape;548;p22"/>
            <p:cNvSpPr txBox="1"/>
            <p:nvPr/>
          </p:nvSpPr>
          <p:spPr>
            <a:xfrm>
              <a:off x="4666453" y="3656937"/>
              <a:ext cx="3011494"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haroni"/>
                  <a:ea typeface="Aharoni"/>
                  <a:cs typeface="Aharoni"/>
                  <a:sym typeface="Aharoni"/>
                </a:rPr>
                <a:t>LINK</a:t>
              </a:r>
              <a:endParaRPr/>
            </a:p>
            <a:p>
              <a:pPr indent="0" lvl="0" marL="0" marR="0" rtl="0" algn="ctr">
                <a:spcBef>
                  <a:spcPts val="0"/>
                </a:spcBef>
                <a:spcAft>
                  <a:spcPts val="0"/>
                </a:spcAft>
                <a:buNone/>
              </a:pPr>
              <a:r>
                <a:t/>
              </a:r>
              <a:endParaRPr sz="2000">
                <a:solidFill>
                  <a:srgbClr val="C00000"/>
                </a:solidFill>
                <a:latin typeface="Aharoni"/>
                <a:ea typeface="Aharoni"/>
                <a:cs typeface="Aharoni"/>
                <a:sym typeface="Aharoni"/>
              </a:endParaRPr>
            </a:p>
            <a:p>
              <a:pPr indent="0" lvl="0" marL="0" marR="0" rtl="0" algn="ctr">
                <a:spcBef>
                  <a:spcPts val="0"/>
                </a:spcBef>
                <a:spcAft>
                  <a:spcPts val="0"/>
                </a:spcAft>
                <a:buNone/>
              </a:pPr>
              <a:r>
                <a:t/>
              </a:r>
              <a:endParaRPr sz="2000">
                <a:solidFill>
                  <a:srgbClr val="C00000"/>
                </a:solidFill>
                <a:latin typeface="Aharoni"/>
                <a:ea typeface="Aharoni"/>
                <a:cs typeface="Aharoni"/>
                <a:sym typeface="Aharoni"/>
              </a:endParaRPr>
            </a:p>
          </p:txBody>
        </p:sp>
      </p:grpSp>
      <p:sp>
        <p:nvSpPr>
          <p:cNvPr id="549" name="Google Shape;549;p22"/>
          <p:cNvSpPr txBox="1"/>
          <p:nvPr/>
        </p:nvSpPr>
        <p:spPr>
          <a:xfrm>
            <a:off x="948313" y="746468"/>
            <a:ext cx="4670768"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Grotere meubels zijn moeilijker te verschuiven dan lichte producten.</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Per dag heb je drie levens: drie fouten die je mag maken.</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Na 20 seconden op de klok begint het vuur te groeien en blokkeert rook je zicht op het speelveld.</a:t>
            </a:r>
            <a:endParaRPr/>
          </a:p>
          <a:p>
            <a:pPr indent="0" lvl="0" marL="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descr="Afbeelding met schermopname, ontwerp&#10;&#10;Automatisch gegenereerde beschrijving" id="550" name="Google Shape;550;p22"/>
          <p:cNvPicPr preferRelativeResize="0"/>
          <p:nvPr/>
        </p:nvPicPr>
        <p:blipFill rotWithShape="1">
          <a:blip r:embed="rId3">
            <a:alphaModFix/>
          </a:blip>
          <a:srcRect b="0" l="0" r="0" t="0"/>
          <a:stretch/>
        </p:blipFill>
        <p:spPr>
          <a:xfrm>
            <a:off x="6392788" y="697418"/>
            <a:ext cx="4968388" cy="2295819"/>
          </a:xfrm>
          <a:prstGeom prst="rect">
            <a:avLst/>
          </a:prstGeom>
          <a:noFill/>
          <a:ln>
            <a:noFill/>
          </a:ln>
          <a:effectLst>
            <a:outerShdw blurRad="63500" sx="102000" rotWithShape="0" algn="ctr" sy="102000">
              <a:srgbClr val="000000">
                <a:alpha val="40000"/>
              </a:srgbClr>
            </a:outerShdw>
          </a:effectLst>
        </p:spPr>
      </p:pic>
      <p:pic>
        <p:nvPicPr>
          <p:cNvPr descr="Afbeelding met schermopname&#10;&#10;Automatisch gegenereerde beschrijving" id="551" name="Google Shape;551;p22"/>
          <p:cNvPicPr preferRelativeResize="0"/>
          <p:nvPr/>
        </p:nvPicPr>
        <p:blipFill rotWithShape="1">
          <a:blip r:embed="rId4">
            <a:alphaModFix/>
          </a:blip>
          <a:srcRect b="0" l="0" r="0" t="0"/>
          <a:stretch/>
        </p:blipFill>
        <p:spPr>
          <a:xfrm>
            <a:off x="6424111" y="3593127"/>
            <a:ext cx="4937065" cy="2281345"/>
          </a:xfrm>
          <a:prstGeom prst="rect">
            <a:avLst/>
          </a:prstGeom>
          <a:noFill/>
          <a:ln>
            <a:noFill/>
          </a:ln>
          <a:effectLst>
            <a:outerShdw blurRad="63500" sx="102000" rotWithShape="0" algn="ctr" sy="102000">
              <a:srgbClr val="000000">
                <a:alpha val="40000"/>
              </a:srgbClr>
            </a:outerShdw>
          </a:effectLst>
        </p:spPr>
      </p:pic>
      <p:pic>
        <p:nvPicPr>
          <p:cNvPr descr="Afbeelding met tekst, schermopname, Rechthoek&#10;&#10;Automatisch gegenereerde beschrijving" id="552" name="Google Shape;552;p22"/>
          <p:cNvPicPr preferRelativeResize="0"/>
          <p:nvPr/>
        </p:nvPicPr>
        <p:blipFill rotWithShape="1">
          <a:blip r:embed="rId5">
            <a:alphaModFix/>
          </a:blip>
          <a:srcRect b="0" l="0" r="0" t="0"/>
          <a:stretch/>
        </p:blipFill>
        <p:spPr>
          <a:xfrm>
            <a:off x="799503" y="3578653"/>
            <a:ext cx="4968388" cy="2295819"/>
          </a:xfrm>
          <a:prstGeom prst="rect">
            <a:avLst/>
          </a:prstGeom>
          <a:noFill/>
          <a:ln>
            <a:noFill/>
          </a:ln>
          <a:effectLst>
            <a:outerShdw blurRad="63500" sx="102000" rotWithShape="0" algn="ctr" sy="102000">
              <a:srgbClr val="000000">
                <a:alpha val="40000"/>
              </a:srgbClr>
            </a:outerShdw>
          </a:effectLst>
        </p:spPr>
      </p:pic>
      <p:sp>
        <p:nvSpPr>
          <p:cNvPr id="553" name="Google Shape;553;p22"/>
          <p:cNvSpPr txBox="1"/>
          <p:nvPr/>
        </p:nvSpPr>
        <p:spPr>
          <a:xfrm>
            <a:off x="6690408" y="-2616200"/>
            <a:ext cx="4670768" cy="224676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i="1" lang="en-US" sz="2000">
                <a:solidFill>
                  <a:schemeClr val="dk1"/>
                </a:solidFill>
                <a:latin typeface="Righteous"/>
                <a:ea typeface="Righteous"/>
                <a:cs typeface="Righteous"/>
                <a:sym typeface="Righteous"/>
              </a:rPr>
              <a:t>Ben je niet binnen de tijd uit de woning, dan heb je het level niet gehaald. Hierna wordt uitgelegd wat je fouten waren en probeer je het opnieuw. </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Voordat je een level begint wordt er een opdracht gegeven die je tijdens het spel moet uitvoeren.</a:t>
            </a:r>
            <a:r>
              <a:rPr i="1" lang="en-US" sz="2000">
                <a:solidFill>
                  <a:schemeClr val="dk1"/>
                </a:solidFill>
                <a:latin typeface="Righteous"/>
                <a:ea typeface="Righteous"/>
                <a:cs typeface="Righteous"/>
                <a:sym typeface="Righteous"/>
              </a:rPr>
              <a:t> </a:t>
            </a:r>
            <a:endParaRPr/>
          </a:p>
        </p:txBody>
      </p:sp>
      <p:pic>
        <p:nvPicPr>
          <p:cNvPr descr="Afbeelding met tekst, schermopname, overdekt, muur&#10;&#10;Automatisch gegenereerde beschrijving" id="554" name="Google Shape;554;p22"/>
          <p:cNvPicPr preferRelativeResize="0"/>
          <p:nvPr/>
        </p:nvPicPr>
        <p:blipFill rotWithShape="1">
          <a:blip r:embed="rId6">
            <a:alphaModFix/>
          </a:blip>
          <a:srcRect b="0" l="0" r="0" t="0"/>
          <a:stretch/>
        </p:blipFill>
        <p:spPr>
          <a:xfrm>
            <a:off x="799503" y="-5402767"/>
            <a:ext cx="4970792" cy="2296930"/>
          </a:xfrm>
          <a:prstGeom prst="rect">
            <a:avLst/>
          </a:prstGeom>
          <a:noFill/>
          <a:ln>
            <a:noFill/>
          </a:ln>
          <a:effectLst>
            <a:outerShdw blurRad="63500" sx="102000" rotWithShape="0" algn="ctr" sy="102000">
              <a:srgbClr val="000000">
                <a:alpha val="40000"/>
              </a:srgbClr>
            </a:outerShdw>
          </a:effectLst>
        </p:spPr>
      </p:pic>
      <p:pic>
        <p:nvPicPr>
          <p:cNvPr descr="Afbeelding met tekst, schermopname, Rechthoek, Graphics&#10;&#10;Automatisch gegenereerde beschrijving" id="555" name="Google Shape;555;p22"/>
          <p:cNvPicPr preferRelativeResize="0"/>
          <p:nvPr/>
        </p:nvPicPr>
        <p:blipFill rotWithShape="1">
          <a:blip r:embed="rId7">
            <a:alphaModFix/>
          </a:blip>
          <a:srcRect b="0" l="0" r="0" t="0"/>
          <a:stretch/>
        </p:blipFill>
        <p:spPr>
          <a:xfrm>
            <a:off x="6374395" y="-5392626"/>
            <a:ext cx="4970792" cy="2296930"/>
          </a:xfrm>
          <a:prstGeom prst="rect">
            <a:avLst/>
          </a:prstGeom>
          <a:noFill/>
          <a:ln>
            <a:noFill/>
          </a:ln>
          <a:effectLst>
            <a:outerShdw blurRad="63500" sx="102000" rotWithShape="0" algn="ctr" sy="102000">
              <a:srgbClr val="000000">
                <a:alpha val="40000"/>
              </a:srgbClr>
            </a:outerShdw>
          </a:effectLst>
        </p:spPr>
      </p:pic>
      <p:pic>
        <p:nvPicPr>
          <p:cNvPr descr="Afbeelding met tekst, schermopname, Rechthoek&#10;&#10;Automatisch gegenereerde beschrijving" id="556" name="Google Shape;556;p22"/>
          <p:cNvPicPr preferRelativeResize="0"/>
          <p:nvPr/>
        </p:nvPicPr>
        <p:blipFill rotWithShape="1">
          <a:blip r:embed="rId8">
            <a:alphaModFix/>
          </a:blip>
          <a:srcRect b="0" l="0" r="0" t="0"/>
          <a:stretch/>
        </p:blipFill>
        <p:spPr>
          <a:xfrm>
            <a:off x="799503" y="-2429171"/>
            <a:ext cx="4968386" cy="2295818"/>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560" name="Shape 560"/>
        <p:cNvGrpSpPr/>
        <p:nvPr/>
      </p:nvGrpSpPr>
      <p:grpSpPr>
        <a:xfrm>
          <a:off x="0" y="0"/>
          <a:ext cx="0" cy="0"/>
          <a:chOff x="0" y="0"/>
          <a:chExt cx="0" cy="0"/>
        </a:xfrm>
      </p:grpSpPr>
      <p:sp>
        <p:nvSpPr>
          <p:cNvPr id="561" name="Google Shape;561;p23"/>
          <p:cNvSpPr/>
          <p:nvPr/>
        </p:nvSpPr>
        <p:spPr>
          <a:xfrm rot="10800000">
            <a:off x="4504700" y="7058051"/>
            <a:ext cx="3034747" cy="488356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23"/>
          <p:cNvSpPr/>
          <p:nvPr/>
        </p:nvSpPr>
        <p:spPr>
          <a:xfrm rot="10800000">
            <a:off x="4517225" y="7057951"/>
            <a:ext cx="3034747" cy="488356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23"/>
          <p:cNvSpPr/>
          <p:nvPr/>
        </p:nvSpPr>
        <p:spPr>
          <a:xfrm rot="10800000">
            <a:off x="4518330" y="7060090"/>
            <a:ext cx="3034747" cy="488356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23"/>
          <p:cNvSpPr/>
          <p:nvPr/>
        </p:nvSpPr>
        <p:spPr>
          <a:xfrm rot="10800000">
            <a:off x="4546517" y="7068142"/>
            <a:ext cx="3034747" cy="4887607"/>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23"/>
          <p:cNvSpPr/>
          <p:nvPr/>
        </p:nvSpPr>
        <p:spPr>
          <a:xfrm rot="10800000">
            <a:off x="4578626" y="7013019"/>
            <a:ext cx="3034747" cy="5004840"/>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23"/>
          <p:cNvSpPr txBox="1"/>
          <p:nvPr/>
        </p:nvSpPr>
        <p:spPr>
          <a:xfrm rot="10800000">
            <a:off x="4601879" y="8294816"/>
            <a:ext cx="3011494"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Personalisatie </a:t>
            </a:r>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ontwerp</a:t>
            </a:r>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Level design variatie</a:t>
            </a:r>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Beloningssysteem: </a:t>
            </a:r>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het echte leven</a:t>
            </a:r>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p:txBody>
      </p:sp>
      <p:sp>
        <p:nvSpPr>
          <p:cNvPr id="567" name="Google Shape;567;p23"/>
          <p:cNvSpPr/>
          <p:nvPr/>
        </p:nvSpPr>
        <p:spPr>
          <a:xfrm rot="-7861370">
            <a:off x="3754136" y="11107969"/>
            <a:ext cx="2649501" cy="959060"/>
          </a:xfrm>
          <a:prstGeom prst="rect">
            <a:avLst/>
          </a:prstGeom>
        </p:spPr>
        <p:txBody>
          <a:bodyPr>
            <a:prstTxWarp prst="textPlain"/>
          </a:bodyPr>
          <a:lstStyle/>
          <a:p>
            <a:pPr lvl="0" algn="ctr"/>
            <a:r>
              <a:rPr b="1" i="0">
                <a:ln>
                  <a:noFill/>
                </a:ln>
                <a:solidFill>
                  <a:srgbClr val="C00000"/>
                </a:solidFill>
                <a:latin typeface="Damion"/>
              </a:rPr>
              <a:t>Vervolgstappen</a:t>
            </a:r>
          </a:p>
        </p:txBody>
      </p:sp>
      <p:sp>
        <p:nvSpPr>
          <p:cNvPr id="568" name="Google Shape;568;p23"/>
          <p:cNvSpPr txBox="1"/>
          <p:nvPr/>
        </p:nvSpPr>
        <p:spPr>
          <a:xfrm>
            <a:off x="948313" y="-2870492"/>
            <a:ext cx="4670768"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Grotere meubels zijn moeilijker te verschuiven dan lichte producten.</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Per dag heb je drie levens: drie fouten die je mag maken.</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Na 20 seconden op de klok begint het vuur te groeien en blokkeert rook je zicht op het speelveld.</a:t>
            </a:r>
            <a:endParaRPr/>
          </a:p>
          <a:p>
            <a:pPr indent="0" lvl="0" marL="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descr="Afbeelding met schermopname, ontwerp&#10;&#10;Automatisch gegenereerde beschrijving" id="569" name="Google Shape;569;p23"/>
          <p:cNvPicPr preferRelativeResize="0"/>
          <p:nvPr/>
        </p:nvPicPr>
        <p:blipFill rotWithShape="1">
          <a:blip r:embed="rId3">
            <a:alphaModFix/>
          </a:blip>
          <a:srcRect b="0" l="0" r="0" t="0"/>
          <a:stretch/>
        </p:blipFill>
        <p:spPr>
          <a:xfrm>
            <a:off x="12448148" y="697418"/>
            <a:ext cx="4968388" cy="2295819"/>
          </a:xfrm>
          <a:prstGeom prst="rect">
            <a:avLst/>
          </a:prstGeom>
          <a:noFill/>
          <a:ln>
            <a:noFill/>
          </a:ln>
          <a:effectLst>
            <a:outerShdw blurRad="63500" sx="102000" rotWithShape="0" algn="ctr" sy="102000">
              <a:srgbClr val="000000">
                <a:alpha val="40000"/>
              </a:srgbClr>
            </a:outerShdw>
          </a:effectLst>
        </p:spPr>
      </p:pic>
      <p:pic>
        <p:nvPicPr>
          <p:cNvPr descr="Afbeelding met schermopname&#10;&#10;Automatisch gegenereerde beschrijving" id="570" name="Google Shape;570;p23"/>
          <p:cNvPicPr preferRelativeResize="0"/>
          <p:nvPr/>
        </p:nvPicPr>
        <p:blipFill rotWithShape="1">
          <a:blip r:embed="rId4">
            <a:alphaModFix/>
          </a:blip>
          <a:srcRect b="0" l="0" r="0" t="0"/>
          <a:stretch/>
        </p:blipFill>
        <p:spPr>
          <a:xfrm>
            <a:off x="12479471" y="3593127"/>
            <a:ext cx="4937065" cy="2281345"/>
          </a:xfrm>
          <a:prstGeom prst="rect">
            <a:avLst/>
          </a:prstGeom>
          <a:noFill/>
          <a:ln>
            <a:noFill/>
          </a:ln>
          <a:effectLst>
            <a:outerShdw blurRad="63500" sx="102000" rotWithShape="0" algn="ctr" sy="102000">
              <a:srgbClr val="000000">
                <a:alpha val="40000"/>
              </a:srgbClr>
            </a:outerShdw>
          </a:effectLst>
        </p:spPr>
      </p:pic>
      <p:pic>
        <p:nvPicPr>
          <p:cNvPr descr="Afbeelding met tekst, schermopname, Rechthoek&#10;&#10;Automatisch gegenereerde beschrijving" id="571" name="Google Shape;571;p23"/>
          <p:cNvPicPr preferRelativeResize="0"/>
          <p:nvPr/>
        </p:nvPicPr>
        <p:blipFill rotWithShape="1">
          <a:blip r:embed="rId5">
            <a:alphaModFix/>
          </a:blip>
          <a:srcRect b="0" l="0" r="0" t="0"/>
          <a:stretch/>
        </p:blipFill>
        <p:spPr>
          <a:xfrm>
            <a:off x="-5103457" y="3578653"/>
            <a:ext cx="4968388" cy="2295819"/>
          </a:xfrm>
          <a:prstGeom prst="rect">
            <a:avLst/>
          </a:prstGeom>
          <a:noFill/>
          <a:ln>
            <a:noFill/>
          </a:ln>
          <a:effectLst>
            <a:outerShdw blurRad="63500" sx="102000" rotWithShape="0" algn="ctr" sy="102000">
              <a:srgbClr val="000000">
                <a:alpha val="40000"/>
              </a:srgbClr>
            </a:outerShdw>
          </a:effectLst>
        </p:spPr>
      </p:pic>
      <p:grpSp>
        <p:nvGrpSpPr>
          <p:cNvPr id="572" name="Google Shape;572;p23"/>
          <p:cNvGrpSpPr/>
          <p:nvPr/>
        </p:nvGrpSpPr>
        <p:grpSpPr>
          <a:xfrm>
            <a:off x="1504753" y="451595"/>
            <a:ext cx="9334895" cy="5745635"/>
            <a:chOff x="1504753" y="451595"/>
            <a:chExt cx="9334895" cy="5745635"/>
          </a:xfrm>
        </p:grpSpPr>
        <p:grpSp>
          <p:nvGrpSpPr>
            <p:cNvPr id="573" name="Google Shape;573;p23"/>
            <p:cNvGrpSpPr/>
            <p:nvPr/>
          </p:nvGrpSpPr>
          <p:grpSpPr>
            <a:xfrm>
              <a:off x="1504753" y="451595"/>
              <a:ext cx="9334895" cy="5745635"/>
              <a:chOff x="1428551" y="556182"/>
              <a:chExt cx="9334895" cy="5745635"/>
            </a:xfrm>
          </p:grpSpPr>
          <p:sp>
            <p:nvSpPr>
              <p:cNvPr id="574" name="Google Shape;574;p23"/>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Google Shape;575;p23"/>
              <p:cNvSpPr txBox="1"/>
              <p:nvPr/>
            </p:nvSpPr>
            <p:spPr>
              <a:xfrm>
                <a:off x="3630577" y="3150334"/>
                <a:ext cx="468473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400">
                    <a:solidFill>
                      <a:srgbClr val="C00000"/>
                    </a:solidFill>
                    <a:latin typeface="Righteous"/>
                    <a:ea typeface="Righteous"/>
                    <a:cs typeface="Righteous"/>
                    <a:sym typeface="Righteous"/>
                  </a:rPr>
                  <a:t>Demo</a:t>
                </a:r>
                <a:endParaRPr sz="4400">
                  <a:solidFill>
                    <a:srgbClr val="C00000"/>
                  </a:solidFill>
                  <a:latin typeface="Righteous"/>
                  <a:ea typeface="Righteous"/>
                  <a:cs typeface="Righteous"/>
                  <a:sym typeface="Righteous"/>
                </a:endParaRPr>
              </a:p>
            </p:txBody>
          </p:sp>
        </p:grpSp>
        <p:sp>
          <p:nvSpPr>
            <p:cNvPr id="576" name="Google Shape;576;p23"/>
            <p:cNvSpPr txBox="1"/>
            <p:nvPr/>
          </p:nvSpPr>
          <p:spPr>
            <a:xfrm>
              <a:off x="4666453" y="3656937"/>
              <a:ext cx="3011494"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haroni"/>
                  <a:ea typeface="Aharoni"/>
                  <a:cs typeface="Aharoni"/>
                  <a:sym typeface="Aharoni"/>
                </a:rPr>
                <a:t>LINK</a:t>
              </a:r>
              <a:endParaRPr/>
            </a:p>
            <a:p>
              <a:pPr indent="0" lvl="0" marL="0" marR="0" rtl="0" algn="ctr">
                <a:spcBef>
                  <a:spcPts val="0"/>
                </a:spcBef>
                <a:spcAft>
                  <a:spcPts val="0"/>
                </a:spcAft>
                <a:buNone/>
              </a:pPr>
              <a:r>
                <a:t/>
              </a:r>
              <a:endParaRPr sz="2000">
                <a:solidFill>
                  <a:srgbClr val="C00000"/>
                </a:solidFill>
                <a:latin typeface="Aharoni"/>
                <a:ea typeface="Aharoni"/>
                <a:cs typeface="Aharoni"/>
                <a:sym typeface="Aharoni"/>
              </a:endParaRPr>
            </a:p>
            <a:p>
              <a:pPr indent="0" lvl="0" marL="0" marR="0" rtl="0" algn="ctr">
                <a:spcBef>
                  <a:spcPts val="0"/>
                </a:spcBef>
                <a:spcAft>
                  <a:spcPts val="0"/>
                </a:spcAft>
                <a:buNone/>
              </a:pPr>
              <a:r>
                <a:t/>
              </a:r>
              <a:endParaRPr sz="2000">
                <a:solidFill>
                  <a:srgbClr val="C00000"/>
                </a:solidFill>
                <a:latin typeface="Aharoni"/>
                <a:ea typeface="Aharoni"/>
                <a:cs typeface="Aharoni"/>
                <a:sym typeface="Aharon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581" name="Shape 581"/>
        <p:cNvGrpSpPr/>
        <p:nvPr/>
      </p:nvGrpSpPr>
      <p:grpSpPr>
        <a:xfrm>
          <a:off x="0" y="0"/>
          <a:ext cx="0" cy="0"/>
          <a:chOff x="0" y="0"/>
          <a:chExt cx="0" cy="0"/>
        </a:xfrm>
      </p:grpSpPr>
      <p:grpSp>
        <p:nvGrpSpPr>
          <p:cNvPr id="582" name="Google Shape;582;p24"/>
          <p:cNvGrpSpPr/>
          <p:nvPr/>
        </p:nvGrpSpPr>
        <p:grpSpPr>
          <a:xfrm>
            <a:off x="12448148" y="685582"/>
            <a:ext cx="9334895" cy="5745635"/>
            <a:chOff x="1504753" y="451595"/>
            <a:chExt cx="9334895" cy="5745635"/>
          </a:xfrm>
        </p:grpSpPr>
        <p:grpSp>
          <p:nvGrpSpPr>
            <p:cNvPr id="583" name="Google Shape;583;p24"/>
            <p:cNvGrpSpPr/>
            <p:nvPr/>
          </p:nvGrpSpPr>
          <p:grpSpPr>
            <a:xfrm>
              <a:off x="1504753" y="451595"/>
              <a:ext cx="9334895" cy="5745635"/>
              <a:chOff x="1428551" y="556182"/>
              <a:chExt cx="9334895" cy="5745635"/>
            </a:xfrm>
          </p:grpSpPr>
          <p:sp>
            <p:nvSpPr>
              <p:cNvPr id="584" name="Google Shape;584;p24"/>
              <p:cNvSpPr/>
              <p:nvPr/>
            </p:nvSpPr>
            <p:spPr>
              <a:xfrm rot="-5400000">
                <a:off x="3223181" y="-1238448"/>
                <a:ext cx="5745635" cy="9334895"/>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Google Shape;585;p24"/>
              <p:cNvSpPr txBox="1"/>
              <p:nvPr/>
            </p:nvSpPr>
            <p:spPr>
              <a:xfrm>
                <a:off x="3630577" y="3150334"/>
                <a:ext cx="468473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400">
                    <a:solidFill>
                      <a:srgbClr val="C00000"/>
                    </a:solidFill>
                    <a:latin typeface="Righteous"/>
                    <a:ea typeface="Righteous"/>
                    <a:cs typeface="Righteous"/>
                    <a:sym typeface="Righteous"/>
                  </a:rPr>
                  <a:t>Demo</a:t>
                </a:r>
                <a:endParaRPr sz="4400">
                  <a:solidFill>
                    <a:srgbClr val="C00000"/>
                  </a:solidFill>
                  <a:latin typeface="Righteous"/>
                  <a:ea typeface="Righteous"/>
                  <a:cs typeface="Righteous"/>
                  <a:sym typeface="Righteous"/>
                </a:endParaRPr>
              </a:p>
            </p:txBody>
          </p:sp>
        </p:grpSp>
        <p:sp>
          <p:nvSpPr>
            <p:cNvPr id="586" name="Google Shape;586;p24"/>
            <p:cNvSpPr txBox="1"/>
            <p:nvPr/>
          </p:nvSpPr>
          <p:spPr>
            <a:xfrm>
              <a:off x="4666453" y="3656937"/>
              <a:ext cx="3011494"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haroni"/>
                  <a:ea typeface="Aharoni"/>
                  <a:cs typeface="Aharoni"/>
                  <a:sym typeface="Aharoni"/>
                </a:rPr>
                <a:t>LINK</a:t>
              </a:r>
              <a:endParaRPr/>
            </a:p>
            <a:p>
              <a:pPr indent="0" lvl="0" marL="0" marR="0" rtl="0" algn="ctr">
                <a:spcBef>
                  <a:spcPts val="0"/>
                </a:spcBef>
                <a:spcAft>
                  <a:spcPts val="0"/>
                </a:spcAft>
                <a:buNone/>
              </a:pPr>
              <a:r>
                <a:t/>
              </a:r>
              <a:endParaRPr sz="2000">
                <a:solidFill>
                  <a:srgbClr val="C00000"/>
                </a:solidFill>
                <a:latin typeface="Aharoni"/>
                <a:ea typeface="Aharoni"/>
                <a:cs typeface="Aharoni"/>
                <a:sym typeface="Aharoni"/>
              </a:endParaRPr>
            </a:p>
            <a:p>
              <a:pPr indent="0" lvl="0" marL="0" marR="0" rtl="0" algn="ctr">
                <a:spcBef>
                  <a:spcPts val="0"/>
                </a:spcBef>
                <a:spcAft>
                  <a:spcPts val="0"/>
                </a:spcAft>
                <a:buNone/>
              </a:pPr>
              <a:r>
                <a:t/>
              </a:r>
              <a:endParaRPr sz="2000">
                <a:solidFill>
                  <a:srgbClr val="C00000"/>
                </a:solidFill>
                <a:latin typeface="Aharoni"/>
                <a:ea typeface="Aharoni"/>
                <a:cs typeface="Aharoni"/>
                <a:sym typeface="Aharoni"/>
              </a:endParaRPr>
            </a:p>
          </p:txBody>
        </p:sp>
      </p:grpSp>
      <p:sp>
        <p:nvSpPr>
          <p:cNvPr id="587" name="Google Shape;587;p24"/>
          <p:cNvSpPr txBox="1"/>
          <p:nvPr/>
        </p:nvSpPr>
        <p:spPr>
          <a:xfrm>
            <a:off x="14858354" y="870233"/>
            <a:ext cx="490300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PUERTO</a:t>
            </a:r>
            <a:endParaRPr/>
          </a:p>
        </p:txBody>
      </p:sp>
      <p:sp>
        <p:nvSpPr>
          <p:cNvPr id="588" name="Google Shape;588;p24"/>
          <p:cNvSpPr txBox="1"/>
          <p:nvPr/>
        </p:nvSpPr>
        <p:spPr>
          <a:xfrm>
            <a:off x="14909153" y="819434"/>
            <a:ext cx="490300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PUERTO</a:t>
            </a:r>
            <a:endParaRPr/>
          </a:p>
        </p:txBody>
      </p:sp>
      <p:sp>
        <p:nvSpPr>
          <p:cNvPr id="589" name="Google Shape;589;p24"/>
          <p:cNvSpPr/>
          <p:nvPr/>
        </p:nvSpPr>
        <p:spPr>
          <a:xfrm rot="1978262">
            <a:off x="4654828" y="1152329"/>
            <a:ext cx="3034747" cy="488356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 name="Google Shape;590;p24"/>
          <p:cNvSpPr/>
          <p:nvPr/>
        </p:nvSpPr>
        <p:spPr>
          <a:xfrm rot="1354581">
            <a:off x="4667353" y="1152229"/>
            <a:ext cx="3034747" cy="488356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24"/>
          <p:cNvSpPr/>
          <p:nvPr/>
        </p:nvSpPr>
        <p:spPr>
          <a:xfrm rot="860625">
            <a:off x="4668458" y="1154368"/>
            <a:ext cx="3034747" cy="488356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 name="Google Shape;592;p24"/>
          <p:cNvSpPr/>
          <p:nvPr/>
        </p:nvSpPr>
        <p:spPr>
          <a:xfrm rot="376087">
            <a:off x="4696645" y="1162420"/>
            <a:ext cx="3034747" cy="4887607"/>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 name="Google Shape;593;p24"/>
          <p:cNvSpPr/>
          <p:nvPr/>
        </p:nvSpPr>
        <p:spPr>
          <a:xfrm>
            <a:off x="4728754" y="1107297"/>
            <a:ext cx="3034747" cy="5004840"/>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24"/>
          <p:cNvSpPr txBox="1"/>
          <p:nvPr/>
        </p:nvSpPr>
        <p:spPr>
          <a:xfrm>
            <a:off x="4752007" y="2389094"/>
            <a:ext cx="3011494"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Personalisatie </a:t>
            </a:r>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ontwerp</a:t>
            </a:r>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Level design variatie</a:t>
            </a:r>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Beloningssysteem: </a:t>
            </a:r>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het echte leven</a:t>
            </a:r>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p:txBody>
      </p:sp>
      <p:sp>
        <p:nvSpPr>
          <p:cNvPr id="595" name="Google Shape;595;p24"/>
          <p:cNvSpPr/>
          <p:nvPr/>
        </p:nvSpPr>
        <p:spPr>
          <a:xfrm>
            <a:off x="4935643" y="894457"/>
            <a:ext cx="2649501" cy="959060"/>
          </a:xfrm>
          <a:prstGeom prst="rect">
            <a:avLst/>
          </a:prstGeom>
        </p:spPr>
        <p:txBody>
          <a:bodyPr>
            <a:prstTxWarp prst="textPlain"/>
          </a:bodyPr>
          <a:lstStyle/>
          <a:p>
            <a:pPr lvl="0" algn="ctr"/>
            <a:r>
              <a:rPr b="1" i="0">
                <a:ln>
                  <a:noFill/>
                </a:ln>
                <a:solidFill>
                  <a:srgbClr val="C00000"/>
                </a:solidFill>
                <a:latin typeface="Damion"/>
              </a:rPr>
              <a:t>Vervolgstappen</a:t>
            </a:r>
          </a:p>
        </p:txBody>
      </p:sp>
      <p:sp>
        <p:nvSpPr>
          <p:cNvPr id="596" name="Google Shape;596;p24"/>
          <p:cNvSpPr txBox="1"/>
          <p:nvPr/>
        </p:nvSpPr>
        <p:spPr>
          <a:xfrm>
            <a:off x="-8367264" y="1203004"/>
            <a:ext cx="803133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THANKS FOR</a:t>
            </a:r>
            <a:endParaRPr/>
          </a:p>
        </p:txBody>
      </p:sp>
      <p:sp>
        <p:nvSpPr>
          <p:cNvPr id="597" name="Google Shape;597;p24"/>
          <p:cNvSpPr txBox="1"/>
          <p:nvPr/>
        </p:nvSpPr>
        <p:spPr>
          <a:xfrm>
            <a:off x="13050748" y="2565323"/>
            <a:ext cx="659003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WATCHING</a:t>
            </a:r>
            <a:endParaRPr/>
          </a:p>
        </p:txBody>
      </p:sp>
      <p:sp>
        <p:nvSpPr>
          <p:cNvPr id="598" name="Google Shape;598;p24"/>
          <p:cNvSpPr txBox="1"/>
          <p:nvPr/>
        </p:nvSpPr>
        <p:spPr>
          <a:xfrm>
            <a:off x="13087819" y="2527841"/>
            <a:ext cx="659003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WATCHING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603" name="Shape 603"/>
        <p:cNvGrpSpPr/>
        <p:nvPr/>
      </p:nvGrpSpPr>
      <p:grpSpPr>
        <a:xfrm>
          <a:off x="0" y="0"/>
          <a:ext cx="0" cy="0"/>
          <a:chOff x="0" y="0"/>
          <a:chExt cx="0" cy="0"/>
        </a:xfrm>
      </p:grpSpPr>
      <p:sp>
        <p:nvSpPr>
          <p:cNvPr id="604" name="Google Shape;604;p25"/>
          <p:cNvSpPr txBox="1"/>
          <p:nvPr/>
        </p:nvSpPr>
        <p:spPr>
          <a:xfrm>
            <a:off x="14858354" y="870233"/>
            <a:ext cx="490300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PUERTO</a:t>
            </a:r>
            <a:endParaRPr/>
          </a:p>
        </p:txBody>
      </p:sp>
      <p:sp>
        <p:nvSpPr>
          <p:cNvPr id="605" name="Google Shape;605;p25"/>
          <p:cNvSpPr txBox="1"/>
          <p:nvPr/>
        </p:nvSpPr>
        <p:spPr>
          <a:xfrm>
            <a:off x="14909153" y="819434"/>
            <a:ext cx="490300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PUERTO</a:t>
            </a:r>
            <a:endParaRPr/>
          </a:p>
        </p:txBody>
      </p:sp>
      <p:sp>
        <p:nvSpPr>
          <p:cNvPr id="606" name="Google Shape;606;p25"/>
          <p:cNvSpPr txBox="1"/>
          <p:nvPr/>
        </p:nvSpPr>
        <p:spPr>
          <a:xfrm>
            <a:off x="-6159252" y="2038633"/>
            <a:ext cx="353139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B85B5A"/>
                </a:solidFill>
                <a:latin typeface="Righteous"/>
                <a:ea typeface="Righteous"/>
                <a:cs typeface="Righteous"/>
                <a:sym typeface="Righteous"/>
              </a:rPr>
              <a:t>VIEJO</a:t>
            </a:r>
            <a:endParaRPr/>
          </a:p>
        </p:txBody>
      </p:sp>
      <p:sp>
        <p:nvSpPr>
          <p:cNvPr id="607" name="Google Shape;607;p25"/>
          <p:cNvSpPr txBox="1"/>
          <p:nvPr/>
        </p:nvSpPr>
        <p:spPr>
          <a:xfrm>
            <a:off x="-6108453" y="1987834"/>
            <a:ext cx="353139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VIEJO</a:t>
            </a:r>
            <a:endParaRPr/>
          </a:p>
        </p:txBody>
      </p:sp>
      <p:sp>
        <p:nvSpPr>
          <p:cNvPr id="608" name="Google Shape;608;p25"/>
          <p:cNvSpPr txBox="1"/>
          <p:nvPr/>
        </p:nvSpPr>
        <p:spPr>
          <a:xfrm>
            <a:off x="1091399" y="1203004"/>
            <a:ext cx="803133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THANKS FOR</a:t>
            </a:r>
            <a:endParaRPr/>
          </a:p>
        </p:txBody>
      </p:sp>
      <p:sp>
        <p:nvSpPr>
          <p:cNvPr id="609" name="Google Shape;609;p25"/>
          <p:cNvSpPr txBox="1"/>
          <p:nvPr/>
        </p:nvSpPr>
        <p:spPr>
          <a:xfrm>
            <a:off x="1192999" y="2565323"/>
            <a:ext cx="659003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WATCHING</a:t>
            </a:r>
            <a:endParaRPr/>
          </a:p>
        </p:txBody>
      </p:sp>
      <p:sp>
        <p:nvSpPr>
          <p:cNvPr id="610" name="Google Shape;610;p25"/>
          <p:cNvSpPr txBox="1"/>
          <p:nvPr/>
        </p:nvSpPr>
        <p:spPr>
          <a:xfrm>
            <a:off x="1230070" y="2527841"/>
            <a:ext cx="659003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WATCHING</a:t>
            </a:r>
            <a:endParaRPr/>
          </a:p>
        </p:txBody>
      </p:sp>
      <p:sp>
        <p:nvSpPr>
          <p:cNvPr id="611" name="Google Shape;611;p25"/>
          <p:cNvSpPr/>
          <p:nvPr/>
        </p:nvSpPr>
        <p:spPr>
          <a:xfrm>
            <a:off x="4640600" y="8018552"/>
            <a:ext cx="3034747" cy="488356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Google Shape;612;p25"/>
          <p:cNvSpPr/>
          <p:nvPr/>
        </p:nvSpPr>
        <p:spPr>
          <a:xfrm>
            <a:off x="4653125" y="8018452"/>
            <a:ext cx="3034747" cy="488356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25"/>
          <p:cNvSpPr/>
          <p:nvPr/>
        </p:nvSpPr>
        <p:spPr>
          <a:xfrm>
            <a:off x="4654230" y="8020591"/>
            <a:ext cx="3034747" cy="488356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25"/>
          <p:cNvSpPr/>
          <p:nvPr/>
        </p:nvSpPr>
        <p:spPr>
          <a:xfrm>
            <a:off x="4682417" y="8028643"/>
            <a:ext cx="3034747" cy="4887607"/>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 name="Google Shape;615;p25"/>
          <p:cNvSpPr/>
          <p:nvPr/>
        </p:nvSpPr>
        <p:spPr>
          <a:xfrm>
            <a:off x="4714526" y="7973520"/>
            <a:ext cx="3034747" cy="5004840"/>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25"/>
          <p:cNvSpPr txBox="1"/>
          <p:nvPr/>
        </p:nvSpPr>
        <p:spPr>
          <a:xfrm>
            <a:off x="4737779" y="9255317"/>
            <a:ext cx="3011494"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Personalisatie </a:t>
            </a:r>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ontwerp</a:t>
            </a:r>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Level design variatie</a:t>
            </a:r>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Beloningssysteem: </a:t>
            </a:r>
            <a:endParaRPr/>
          </a:p>
          <a:p>
            <a:pPr indent="0" lvl="0" marL="0" marR="0" rtl="0" algn="ctr">
              <a:spcBef>
                <a:spcPts val="0"/>
              </a:spcBef>
              <a:spcAft>
                <a:spcPts val="0"/>
              </a:spcAft>
              <a:buNone/>
            </a:pPr>
            <a:r>
              <a:rPr lang="en-US" sz="2000">
                <a:solidFill>
                  <a:srgbClr val="F2EEDA"/>
                </a:solidFill>
                <a:latin typeface="Aharoni"/>
                <a:ea typeface="Aharoni"/>
                <a:cs typeface="Aharoni"/>
                <a:sym typeface="Aharoni"/>
              </a:rPr>
              <a:t>het echte leven</a:t>
            </a:r>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a:p>
            <a:pPr indent="0" lvl="0" marL="0" marR="0" rtl="0" algn="ctr">
              <a:spcBef>
                <a:spcPts val="0"/>
              </a:spcBef>
              <a:spcAft>
                <a:spcPts val="0"/>
              </a:spcAft>
              <a:buNone/>
            </a:pPr>
            <a:r>
              <a:t/>
            </a:r>
            <a:endParaRPr sz="2000">
              <a:solidFill>
                <a:srgbClr val="F2EEDA"/>
              </a:solidFill>
              <a:latin typeface="Aharoni"/>
              <a:ea typeface="Aharoni"/>
              <a:cs typeface="Aharoni"/>
              <a:sym typeface="Aharoni"/>
            </a:endParaRPr>
          </a:p>
        </p:txBody>
      </p:sp>
      <p:sp>
        <p:nvSpPr>
          <p:cNvPr id="617" name="Google Shape;617;p25"/>
          <p:cNvSpPr/>
          <p:nvPr/>
        </p:nvSpPr>
        <p:spPr>
          <a:xfrm rot="-3182867">
            <a:off x="3583920" y="7826504"/>
            <a:ext cx="2339798" cy="959060"/>
          </a:xfrm>
          <a:prstGeom prst="rect">
            <a:avLst/>
          </a:prstGeom>
        </p:spPr>
        <p:txBody>
          <a:bodyPr>
            <a:prstTxWarp prst="textPlain"/>
          </a:bodyPr>
          <a:lstStyle/>
          <a:p>
            <a:pPr lvl="0" algn="ctr"/>
            <a:r>
              <a:rPr b="1" i="0">
                <a:ln>
                  <a:noFill/>
                </a:ln>
                <a:solidFill>
                  <a:srgbClr val="C00000"/>
                </a:solidFill>
                <a:latin typeface="Damion"/>
              </a:rPr>
              <a:t>Vervolgstappen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129" name="Shape 129"/>
        <p:cNvGrpSpPr/>
        <p:nvPr/>
      </p:nvGrpSpPr>
      <p:grpSpPr>
        <a:xfrm>
          <a:off x="0" y="0"/>
          <a:ext cx="0" cy="0"/>
          <a:chOff x="0" y="0"/>
          <a:chExt cx="0" cy="0"/>
        </a:xfrm>
      </p:grpSpPr>
      <p:sp>
        <p:nvSpPr>
          <p:cNvPr id="130" name="Google Shape;130;p3"/>
          <p:cNvSpPr/>
          <p:nvPr/>
        </p:nvSpPr>
        <p:spPr>
          <a:xfrm>
            <a:off x="4010228" y="685456"/>
            <a:ext cx="4209112" cy="1033661"/>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3"/>
          <p:cNvSpPr txBox="1"/>
          <p:nvPr/>
        </p:nvSpPr>
        <p:spPr>
          <a:xfrm>
            <a:off x="3992528" y="1000749"/>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Wie zijn wij?</a:t>
            </a:r>
            <a:endParaRPr/>
          </a:p>
        </p:txBody>
      </p:sp>
      <p:sp>
        <p:nvSpPr>
          <p:cNvPr id="132" name="Google Shape;132;p3"/>
          <p:cNvSpPr txBox="1"/>
          <p:nvPr/>
        </p:nvSpPr>
        <p:spPr>
          <a:xfrm>
            <a:off x="848627" y="-5908361"/>
            <a:ext cx="617624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SAN JOSÉ</a:t>
            </a:r>
            <a:endParaRPr/>
          </a:p>
        </p:txBody>
      </p:sp>
      <p:sp>
        <p:nvSpPr>
          <p:cNvPr id="133" name="Google Shape;133;p3"/>
          <p:cNvSpPr txBox="1"/>
          <p:nvPr/>
        </p:nvSpPr>
        <p:spPr>
          <a:xfrm>
            <a:off x="4505023" y="-1672785"/>
            <a:ext cx="991136"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V</a:t>
            </a:r>
            <a:endParaRPr/>
          </a:p>
        </p:txBody>
      </p:sp>
      <p:sp>
        <p:nvSpPr>
          <p:cNvPr id="134" name="Google Shape;134;p3"/>
          <p:cNvSpPr txBox="1"/>
          <p:nvPr/>
        </p:nvSpPr>
        <p:spPr>
          <a:xfrm>
            <a:off x="5292229" y="-1672785"/>
            <a:ext cx="514265"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U</a:t>
            </a:r>
            <a:endParaRPr/>
          </a:p>
        </p:txBody>
      </p:sp>
      <p:sp>
        <p:nvSpPr>
          <p:cNvPr id="135" name="Google Shape;135;p3"/>
          <p:cNvSpPr txBox="1"/>
          <p:nvPr/>
        </p:nvSpPr>
        <p:spPr>
          <a:xfrm>
            <a:off x="6045222" y="-1672785"/>
            <a:ext cx="514265"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U</a:t>
            </a:r>
            <a:endParaRPr/>
          </a:p>
        </p:txBody>
      </p:sp>
      <p:sp>
        <p:nvSpPr>
          <p:cNvPr id="136" name="Google Shape;136;p3"/>
          <p:cNvSpPr txBox="1"/>
          <p:nvPr/>
        </p:nvSpPr>
        <p:spPr>
          <a:xfrm>
            <a:off x="6798215" y="-1672785"/>
            <a:ext cx="514265"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R</a:t>
            </a:r>
            <a:endParaRPr/>
          </a:p>
        </p:txBody>
      </p:sp>
      <p:sp>
        <p:nvSpPr>
          <p:cNvPr id="137" name="Google Shape;137;p3"/>
          <p:cNvSpPr txBox="1"/>
          <p:nvPr/>
        </p:nvSpPr>
        <p:spPr>
          <a:xfrm>
            <a:off x="4444430" y="-1711256"/>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V</a:t>
            </a:r>
            <a:endParaRPr/>
          </a:p>
        </p:txBody>
      </p:sp>
      <p:sp>
        <p:nvSpPr>
          <p:cNvPr id="138" name="Google Shape;138;p3"/>
          <p:cNvSpPr txBox="1"/>
          <p:nvPr/>
        </p:nvSpPr>
        <p:spPr>
          <a:xfrm>
            <a:off x="5027155" y="-1690785"/>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A</a:t>
            </a:r>
            <a:endParaRPr/>
          </a:p>
        </p:txBody>
      </p:sp>
      <p:sp>
        <p:nvSpPr>
          <p:cNvPr id="139" name="Google Shape;139;p3"/>
          <p:cNvSpPr txBox="1"/>
          <p:nvPr/>
        </p:nvSpPr>
        <p:spPr>
          <a:xfrm rot="10426588">
            <a:off x="5643799" y="-1742495"/>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F0000"/>
                </a:solidFill>
                <a:latin typeface="Aharoni"/>
                <a:ea typeface="Aharoni"/>
                <a:cs typeface="Aharoni"/>
                <a:sym typeface="Aharoni"/>
              </a:rPr>
              <a:t>S</a:t>
            </a:r>
            <a:endParaRPr/>
          </a:p>
        </p:txBody>
      </p:sp>
      <p:sp>
        <p:nvSpPr>
          <p:cNvPr id="140" name="Google Shape;140;p3"/>
          <p:cNvSpPr txBox="1"/>
          <p:nvPr/>
        </p:nvSpPr>
        <p:spPr>
          <a:xfrm>
            <a:off x="6299734" y="-1670057"/>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T</a:t>
            </a:r>
            <a:endParaRPr/>
          </a:p>
        </p:txBody>
      </p:sp>
      <p:sp>
        <p:nvSpPr>
          <p:cNvPr id="141" name="Google Shape;141;p3"/>
          <p:cNvSpPr txBox="1"/>
          <p:nvPr/>
        </p:nvSpPr>
        <p:spPr>
          <a:xfrm>
            <a:off x="6906763" y="-1670057"/>
            <a:ext cx="483719" cy="156966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2EEDA"/>
                </a:solidFill>
                <a:latin typeface="Aharoni"/>
                <a:ea typeface="Aharoni"/>
                <a:cs typeface="Aharoni"/>
                <a:sym typeface="Aharoni"/>
              </a:rPr>
              <a:t>E</a:t>
            </a:r>
            <a:endParaRPr/>
          </a:p>
        </p:txBody>
      </p:sp>
      <p:sp>
        <p:nvSpPr>
          <p:cNvPr id="142" name="Google Shape;142;p3"/>
          <p:cNvSpPr txBox="1"/>
          <p:nvPr/>
        </p:nvSpPr>
        <p:spPr>
          <a:xfrm>
            <a:off x="4218238" y="-1321454"/>
            <a:ext cx="3653968" cy="830997"/>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rgbClr val="F2EEDA"/>
                </a:solidFill>
                <a:latin typeface="Aharoni"/>
                <a:ea typeface="Aharoni"/>
                <a:cs typeface="Aharoni"/>
                <a:sym typeface="Aharoni"/>
              </a:rPr>
              <a:t>SCHUIVERS</a:t>
            </a:r>
            <a:endParaRPr/>
          </a:p>
        </p:txBody>
      </p:sp>
      <p:sp>
        <p:nvSpPr>
          <p:cNvPr id="143" name="Google Shape;143;p3"/>
          <p:cNvSpPr/>
          <p:nvPr/>
        </p:nvSpPr>
        <p:spPr>
          <a:xfrm rot="-1009286">
            <a:off x="4031871" y="-1782835"/>
            <a:ext cx="1931959" cy="557554"/>
          </a:xfrm>
          <a:prstGeom prst="rect">
            <a:avLst/>
          </a:prstGeom>
        </p:spPr>
        <p:txBody>
          <a:bodyPr>
            <a:prstTxWarp prst="textPlain"/>
          </a:bodyPr>
          <a:lstStyle/>
          <a:p>
            <a:pPr lvl="0" algn="ctr"/>
            <a:r>
              <a:rPr b="0" i="0">
                <a:ln>
                  <a:noFill/>
                </a:ln>
                <a:solidFill>
                  <a:schemeClr val="dk1"/>
                </a:solidFill>
                <a:latin typeface="Damion"/>
              </a:rPr>
              <a:t>Fire Pixels</a:t>
            </a:r>
          </a:p>
        </p:txBody>
      </p:sp>
      <p:sp>
        <p:nvSpPr>
          <p:cNvPr id="144" name="Google Shape;144;p3"/>
          <p:cNvSpPr txBox="1"/>
          <p:nvPr/>
        </p:nvSpPr>
        <p:spPr>
          <a:xfrm>
            <a:off x="3884649" y="446810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Vuurvaste Schuivers</a:t>
            </a:r>
            <a:endParaRPr sz="2000">
              <a:solidFill>
                <a:srgbClr val="F2EEDA"/>
              </a:solidFill>
              <a:latin typeface="Aharoni"/>
              <a:ea typeface="Aharoni"/>
              <a:cs typeface="Aharoni"/>
              <a:sym typeface="Aharoni"/>
            </a:endParaRPr>
          </a:p>
        </p:txBody>
      </p:sp>
      <p:sp>
        <p:nvSpPr>
          <p:cNvPr id="145" name="Google Shape;145;p3"/>
          <p:cNvSpPr txBox="1"/>
          <p:nvPr/>
        </p:nvSpPr>
        <p:spPr>
          <a:xfrm>
            <a:off x="3992528" y="2173664"/>
            <a:ext cx="42091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Ontwerpopgave</a:t>
            </a:r>
            <a:endParaRPr sz="2000">
              <a:solidFill>
                <a:srgbClr val="F2EEDA"/>
              </a:solidFill>
              <a:latin typeface="Aharoni"/>
              <a:ea typeface="Aharoni"/>
              <a:cs typeface="Aharoni"/>
              <a:sym typeface="Aharoni"/>
            </a:endParaRPr>
          </a:p>
        </p:txBody>
      </p:sp>
      <p:sp>
        <p:nvSpPr>
          <p:cNvPr id="146" name="Google Shape;146;p3"/>
          <p:cNvSpPr txBox="1"/>
          <p:nvPr/>
        </p:nvSpPr>
        <p:spPr>
          <a:xfrm>
            <a:off x="3946226" y="3277926"/>
            <a:ext cx="423800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Focus punt</a:t>
            </a:r>
            <a:endParaRPr/>
          </a:p>
        </p:txBody>
      </p:sp>
      <p:sp>
        <p:nvSpPr>
          <p:cNvPr id="147" name="Google Shape;147;p3"/>
          <p:cNvSpPr txBox="1"/>
          <p:nvPr/>
        </p:nvSpPr>
        <p:spPr>
          <a:xfrm>
            <a:off x="4032127" y="568272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Vervolgstappen</a:t>
            </a:r>
            <a:endParaRPr sz="2000">
              <a:solidFill>
                <a:srgbClr val="F2EEDA"/>
              </a:solidFill>
              <a:latin typeface="Aharoni"/>
              <a:ea typeface="Aharoni"/>
              <a:cs typeface="Aharoni"/>
              <a:sym typeface="Aharoni"/>
            </a:endParaRPr>
          </a:p>
        </p:txBody>
      </p:sp>
      <p:pic>
        <p:nvPicPr>
          <p:cNvPr descr="Fire PNG Transparent Background, Free Download #44280 - FreeIconsPNG" id="148" name="Google Shape;148;p3"/>
          <p:cNvPicPr preferRelativeResize="0"/>
          <p:nvPr/>
        </p:nvPicPr>
        <p:blipFill rotWithShape="1">
          <a:blip r:embed="rId3">
            <a:alphaModFix/>
          </a:blip>
          <a:srcRect b="0" l="0" r="0" t="0"/>
          <a:stretch/>
        </p:blipFill>
        <p:spPr>
          <a:xfrm>
            <a:off x="-120230" y="6375653"/>
            <a:ext cx="12272781" cy="58933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152" name="Shape 152"/>
        <p:cNvGrpSpPr/>
        <p:nvPr/>
      </p:nvGrpSpPr>
      <p:grpSpPr>
        <a:xfrm>
          <a:off x="0" y="0"/>
          <a:ext cx="0" cy="0"/>
          <a:chOff x="0" y="0"/>
          <a:chExt cx="0" cy="0"/>
        </a:xfrm>
      </p:grpSpPr>
      <p:sp>
        <p:nvSpPr>
          <p:cNvPr id="153" name="Google Shape;153;p4"/>
          <p:cNvSpPr/>
          <p:nvPr/>
        </p:nvSpPr>
        <p:spPr>
          <a:xfrm>
            <a:off x="3991443" y="1869549"/>
            <a:ext cx="4209113" cy="1022516"/>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4"/>
          <p:cNvSpPr/>
          <p:nvPr/>
        </p:nvSpPr>
        <p:spPr>
          <a:xfrm>
            <a:off x="13855667" y="-18532"/>
            <a:ext cx="4684737" cy="7095066"/>
          </a:xfrm>
          <a:prstGeom prst="roundRect">
            <a:avLst>
              <a:gd fmla="val 0" name="adj"/>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4"/>
          <p:cNvSpPr txBox="1"/>
          <p:nvPr/>
        </p:nvSpPr>
        <p:spPr>
          <a:xfrm>
            <a:off x="3992528" y="1000749"/>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Wie zijn wij?</a:t>
            </a:r>
            <a:endParaRPr/>
          </a:p>
        </p:txBody>
      </p:sp>
      <p:sp>
        <p:nvSpPr>
          <p:cNvPr id="156" name="Google Shape;156;p4"/>
          <p:cNvSpPr txBox="1"/>
          <p:nvPr/>
        </p:nvSpPr>
        <p:spPr>
          <a:xfrm>
            <a:off x="-7335450" y="938489"/>
            <a:ext cx="617624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SAN JOSÉ</a:t>
            </a:r>
            <a:endParaRPr/>
          </a:p>
        </p:txBody>
      </p:sp>
      <p:cxnSp>
        <p:nvCxnSpPr>
          <p:cNvPr id="157" name="Google Shape;157;p4"/>
          <p:cNvCxnSpPr/>
          <p:nvPr/>
        </p:nvCxnSpPr>
        <p:spPr>
          <a:xfrm>
            <a:off x="-5772150" y="2457815"/>
            <a:ext cx="4240925" cy="0"/>
          </a:xfrm>
          <a:prstGeom prst="straightConnector1">
            <a:avLst/>
          </a:prstGeom>
          <a:noFill/>
          <a:ln cap="flat" cmpd="sng" w="25400">
            <a:solidFill>
              <a:srgbClr val="B85B5A"/>
            </a:solidFill>
            <a:prstDash val="solid"/>
            <a:miter lim="800000"/>
            <a:headEnd len="sm" w="sm" type="none"/>
            <a:tailEnd len="sm" w="sm" type="none"/>
          </a:ln>
        </p:spPr>
      </p:cxnSp>
      <p:sp>
        <p:nvSpPr>
          <p:cNvPr id="158" name="Google Shape;158;p4"/>
          <p:cNvSpPr txBox="1"/>
          <p:nvPr/>
        </p:nvSpPr>
        <p:spPr>
          <a:xfrm>
            <a:off x="-6002053" y="2928117"/>
            <a:ext cx="4684737"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74151"/>
                </a:solidFill>
                <a:latin typeface="Quicksand"/>
                <a:ea typeface="Quicksand"/>
                <a:cs typeface="Quicksand"/>
                <a:sym typeface="Quicksand"/>
              </a:rPr>
              <a:t>San José is the capital city of Costa Rica, known for its vibrant arts and culture scene, mix of colonial and modern architecture, delicious food, parks and green spaces, comprehensive public transportation system, and being the largest city in the country.</a:t>
            </a:r>
            <a:endParaRPr sz="2000">
              <a:solidFill>
                <a:schemeClr val="dk1"/>
              </a:solidFill>
              <a:latin typeface="Quicksand"/>
              <a:ea typeface="Quicksand"/>
              <a:cs typeface="Quicksand"/>
              <a:sym typeface="Quicksand"/>
            </a:endParaRPr>
          </a:p>
        </p:txBody>
      </p:sp>
      <p:sp>
        <p:nvSpPr>
          <p:cNvPr id="159" name="Google Shape;159;p4"/>
          <p:cNvSpPr txBox="1"/>
          <p:nvPr/>
        </p:nvSpPr>
        <p:spPr>
          <a:xfrm>
            <a:off x="848627" y="-5908361"/>
            <a:ext cx="617624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SAN JOSÉ</a:t>
            </a:r>
            <a:endParaRPr/>
          </a:p>
        </p:txBody>
      </p:sp>
      <p:sp>
        <p:nvSpPr>
          <p:cNvPr id="160" name="Google Shape;160;p4"/>
          <p:cNvSpPr txBox="1"/>
          <p:nvPr/>
        </p:nvSpPr>
        <p:spPr>
          <a:xfrm>
            <a:off x="3884649" y="446810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Vuurvaste Schuivers</a:t>
            </a:r>
            <a:endParaRPr sz="2000">
              <a:solidFill>
                <a:srgbClr val="F2EEDA"/>
              </a:solidFill>
              <a:latin typeface="Aharoni"/>
              <a:ea typeface="Aharoni"/>
              <a:cs typeface="Aharoni"/>
              <a:sym typeface="Aharoni"/>
            </a:endParaRPr>
          </a:p>
        </p:txBody>
      </p:sp>
      <p:sp>
        <p:nvSpPr>
          <p:cNvPr id="161" name="Google Shape;161;p4"/>
          <p:cNvSpPr txBox="1"/>
          <p:nvPr/>
        </p:nvSpPr>
        <p:spPr>
          <a:xfrm>
            <a:off x="3992528" y="2173664"/>
            <a:ext cx="42091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Ontwerpopgave</a:t>
            </a:r>
            <a:endParaRPr sz="2000">
              <a:solidFill>
                <a:srgbClr val="F2EEDA"/>
              </a:solidFill>
              <a:latin typeface="Aharoni"/>
              <a:ea typeface="Aharoni"/>
              <a:cs typeface="Aharoni"/>
              <a:sym typeface="Aharoni"/>
            </a:endParaRPr>
          </a:p>
        </p:txBody>
      </p:sp>
      <p:sp>
        <p:nvSpPr>
          <p:cNvPr id="162" name="Google Shape;162;p4"/>
          <p:cNvSpPr txBox="1"/>
          <p:nvPr/>
        </p:nvSpPr>
        <p:spPr>
          <a:xfrm>
            <a:off x="3946226" y="3277926"/>
            <a:ext cx="423800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Focus punt</a:t>
            </a:r>
            <a:endParaRPr/>
          </a:p>
        </p:txBody>
      </p:sp>
      <p:sp>
        <p:nvSpPr>
          <p:cNvPr id="163" name="Google Shape;163;p4"/>
          <p:cNvSpPr txBox="1"/>
          <p:nvPr/>
        </p:nvSpPr>
        <p:spPr>
          <a:xfrm>
            <a:off x="4032127" y="568272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Vervolgstappen</a:t>
            </a:r>
            <a:endParaRPr sz="2000">
              <a:solidFill>
                <a:srgbClr val="F2EEDA"/>
              </a:solidFill>
              <a:latin typeface="Aharoni"/>
              <a:ea typeface="Aharoni"/>
              <a:cs typeface="Aharoni"/>
              <a:sym typeface="Aharon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167" name="Shape 167"/>
        <p:cNvGrpSpPr/>
        <p:nvPr/>
      </p:nvGrpSpPr>
      <p:grpSpPr>
        <a:xfrm>
          <a:off x="0" y="0"/>
          <a:ext cx="0" cy="0"/>
          <a:chOff x="0" y="0"/>
          <a:chExt cx="0" cy="0"/>
        </a:xfrm>
      </p:grpSpPr>
      <p:sp>
        <p:nvSpPr>
          <p:cNvPr id="168" name="Google Shape;168;p5"/>
          <p:cNvSpPr/>
          <p:nvPr/>
        </p:nvSpPr>
        <p:spPr>
          <a:xfrm>
            <a:off x="3975116" y="3020100"/>
            <a:ext cx="4209113" cy="1022516"/>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5"/>
          <p:cNvSpPr txBox="1"/>
          <p:nvPr/>
        </p:nvSpPr>
        <p:spPr>
          <a:xfrm>
            <a:off x="3992528" y="1000749"/>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Wie zijn wij?</a:t>
            </a:r>
            <a:endParaRPr/>
          </a:p>
        </p:txBody>
      </p:sp>
      <p:sp>
        <p:nvSpPr>
          <p:cNvPr id="170" name="Google Shape;170;p5"/>
          <p:cNvSpPr txBox="1"/>
          <p:nvPr/>
        </p:nvSpPr>
        <p:spPr>
          <a:xfrm>
            <a:off x="3884649" y="446810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Vuurvaste Schuivers</a:t>
            </a:r>
            <a:endParaRPr sz="2000">
              <a:solidFill>
                <a:srgbClr val="F2EEDA"/>
              </a:solidFill>
              <a:latin typeface="Aharoni"/>
              <a:ea typeface="Aharoni"/>
              <a:cs typeface="Aharoni"/>
              <a:sym typeface="Aharoni"/>
            </a:endParaRPr>
          </a:p>
        </p:txBody>
      </p:sp>
      <p:sp>
        <p:nvSpPr>
          <p:cNvPr id="171" name="Google Shape;171;p5"/>
          <p:cNvSpPr txBox="1"/>
          <p:nvPr/>
        </p:nvSpPr>
        <p:spPr>
          <a:xfrm>
            <a:off x="3992528" y="2173664"/>
            <a:ext cx="42091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Ontwerpopgave</a:t>
            </a:r>
            <a:endParaRPr sz="2000">
              <a:solidFill>
                <a:schemeClr val="dk1"/>
              </a:solidFill>
              <a:latin typeface="Aharoni"/>
              <a:ea typeface="Aharoni"/>
              <a:cs typeface="Aharoni"/>
              <a:sym typeface="Aharoni"/>
            </a:endParaRPr>
          </a:p>
        </p:txBody>
      </p:sp>
      <p:sp>
        <p:nvSpPr>
          <p:cNvPr id="172" name="Google Shape;172;p5"/>
          <p:cNvSpPr txBox="1"/>
          <p:nvPr/>
        </p:nvSpPr>
        <p:spPr>
          <a:xfrm>
            <a:off x="3946226" y="3277926"/>
            <a:ext cx="423800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Focus punt</a:t>
            </a:r>
            <a:endParaRPr/>
          </a:p>
        </p:txBody>
      </p:sp>
      <p:sp>
        <p:nvSpPr>
          <p:cNvPr id="173" name="Google Shape;173;p5"/>
          <p:cNvSpPr txBox="1"/>
          <p:nvPr/>
        </p:nvSpPr>
        <p:spPr>
          <a:xfrm>
            <a:off x="4032127" y="568272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Vervolgstappen</a:t>
            </a:r>
            <a:endParaRPr sz="2000">
              <a:solidFill>
                <a:srgbClr val="F2EEDA"/>
              </a:solidFill>
              <a:latin typeface="Aharoni"/>
              <a:ea typeface="Aharoni"/>
              <a:cs typeface="Aharoni"/>
              <a:sym typeface="Aharo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177" name="Shape 177"/>
        <p:cNvGrpSpPr/>
        <p:nvPr/>
      </p:nvGrpSpPr>
      <p:grpSpPr>
        <a:xfrm>
          <a:off x="0" y="0"/>
          <a:ext cx="0" cy="0"/>
          <a:chOff x="0" y="0"/>
          <a:chExt cx="0" cy="0"/>
        </a:xfrm>
      </p:grpSpPr>
      <p:sp>
        <p:nvSpPr>
          <p:cNvPr id="178" name="Google Shape;178;p6"/>
          <p:cNvSpPr/>
          <p:nvPr/>
        </p:nvSpPr>
        <p:spPr>
          <a:xfrm>
            <a:off x="3975116" y="4177739"/>
            <a:ext cx="4209113" cy="1022516"/>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6"/>
          <p:cNvSpPr txBox="1"/>
          <p:nvPr/>
        </p:nvSpPr>
        <p:spPr>
          <a:xfrm>
            <a:off x="3992528" y="1000749"/>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Wie zijn wij?</a:t>
            </a:r>
            <a:endParaRPr/>
          </a:p>
        </p:txBody>
      </p:sp>
      <p:sp>
        <p:nvSpPr>
          <p:cNvPr id="180" name="Google Shape;180;p6"/>
          <p:cNvSpPr txBox="1"/>
          <p:nvPr/>
        </p:nvSpPr>
        <p:spPr>
          <a:xfrm>
            <a:off x="3884649" y="446810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Vuurvaste Schuivers</a:t>
            </a:r>
            <a:endParaRPr sz="2000">
              <a:solidFill>
                <a:srgbClr val="F2EEDA"/>
              </a:solidFill>
              <a:latin typeface="Aharoni"/>
              <a:ea typeface="Aharoni"/>
              <a:cs typeface="Aharoni"/>
              <a:sym typeface="Aharoni"/>
            </a:endParaRPr>
          </a:p>
        </p:txBody>
      </p:sp>
      <p:sp>
        <p:nvSpPr>
          <p:cNvPr id="181" name="Google Shape;181;p6"/>
          <p:cNvSpPr txBox="1"/>
          <p:nvPr/>
        </p:nvSpPr>
        <p:spPr>
          <a:xfrm>
            <a:off x="3992528" y="2173664"/>
            <a:ext cx="42091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Ontwerpopgave</a:t>
            </a:r>
            <a:endParaRPr sz="2000">
              <a:solidFill>
                <a:schemeClr val="dk1"/>
              </a:solidFill>
              <a:latin typeface="Aharoni"/>
              <a:ea typeface="Aharoni"/>
              <a:cs typeface="Aharoni"/>
              <a:sym typeface="Aharoni"/>
            </a:endParaRPr>
          </a:p>
        </p:txBody>
      </p:sp>
      <p:sp>
        <p:nvSpPr>
          <p:cNvPr id="182" name="Google Shape;182;p6"/>
          <p:cNvSpPr txBox="1"/>
          <p:nvPr/>
        </p:nvSpPr>
        <p:spPr>
          <a:xfrm>
            <a:off x="3946226" y="3277926"/>
            <a:ext cx="423800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Focus punt</a:t>
            </a:r>
            <a:endParaRPr/>
          </a:p>
        </p:txBody>
      </p:sp>
      <p:sp>
        <p:nvSpPr>
          <p:cNvPr id="183" name="Google Shape;183;p6"/>
          <p:cNvSpPr txBox="1"/>
          <p:nvPr/>
        </p:nvSpPr>
        <p:spPr>
          <a:xfrm>
            <a:off x="4032127" y="568272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Vervolgstappen</a:t>
            </a:r>
            <a:endParaRPr sz="2000">
              <a:solidFill>
                <a:srgbClr val="F2EEDA"/>
              </a:solidFill>
              <a:latin typeface="Aharoni"/>
              <a:ea typeface="Aharoni"/>
              <a:cs typeface="Aharoni"/>
              <a:sym typeface="Aharon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187" name="Shape 187"/>
        <p:cNvGrpSpPr/>
        <p:nvPr/>
      </p:nvGrpSpPr>
      <p:grpSpPr>
        <a:xfrm>
          <a:off x="0" y="0"/>
          <a:ext cx="0" cy="0"/>
          <a:chOff x="0" y="0"/>
          <a:chExt cx="0" cy="0"/>
        </a:xfrm>
      </p:grpSpPr>
      <p:sp>
        <p:nvSpPr>
          <p:cNvPr id="188" name="Google Shape;188;p7"/>
          <p:cNvSpPr/>
          <p:nvPr/>
        </p:nvSpPr>
        <p:spPr>
          <a:xfrm rot="10800000">
            <a:off x="4985166" y="5543448"/>
            <a:ext cx="2222340" cy="62279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7"/>
          <p:cNvSpPr/>
          <p:nvPr/>
        </p:nvSpPr>
        <p:spPr>
          <a:xfrm rot="10800000">
            <a:off x="4996262" y="5543449"/>
            <a:ext cx="2222340" cy="62279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7"/>
          <p:cNvSpPr/>
          <p:nvPr/>
        </p:nvSpPr>
        <p:spPr>
          <a:xfrm rot="10800000">
            <a:off x="4996262" y="5545852"/>
            <a:ext cx="2222340" cy="62279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7"/>
          <p:cNvSpPr/>
          <p:nvPr/>
        </p:nvSpPr>
        <p:spPr>
          <a:xfrm rot="10800000">
            <a:off x="4988687" y="5553897"/>
            <a:ext cx="2222340" cy="623309"/>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7"/>
          <p:cNvSpPr/>
          <p:nvPr/>
        </p:nvSpPr>
        <p:spPr>
          <a:xfrm>
            <a:off x="3992528" y="5335378"/>
            <a:ext cx="4209113" cy="1022516"/>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7"/>
          <p:cNvSpPr txBox="1"/>
          <p:nvPr/>
        </p:nvSpPr>
        <p:spPr>
          <a:xfrm>
            <a:off x="3992528" y="1000749"/>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Wie zijn wij?</a:t>
            </a:r>
            <a:endParaRPr/>
          </a:p>
        </p:txBody>
      </p:sp>
      <p:sp>
        <p:nvSpPr>
          <p:cNvPr id="194" name="Google Shape;194;p7"/>
          <p:cNvSpPr txBox="1"/>
          <p:nvPr/>
        </p:nvSpPr>
        <p:spPr>
          <a:xfrm>
            <a:off x="3884649" y="446810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Vuurvaste Schuivers</a:t>
            </a:r>
            <a:endParaRPr sz="2000">
              <a:solidFill>
                <a:schemeClr val="dk1"/>
              </a:solidFill>
              <a:latin typeface="Aharoni"/>
              <a:ea typeface="Aharoni"/>
              <a:cs typeface="Aharoni"/>
              <a:sym typeface="Aharoni"/>
            </a:endParaRPr>
          </a:p>
        </p:txBody>
      </p:sp>
      <p:sp>
        <p:nvSpPr>
          <p:cNvPr id="195" name="Google Shape;195;p7"/>
          <p:cNvSpPr txBox="1"/>
          <p:nvPr/>
        </p:nvSpPr>
        <p:spPr>
          <a:xfrm>
            <a:off x="3992528" y="2173664"/>
            <a:ext cx="42091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Ontwerpopgave</a:t>
            </a:r>
            <a:endParaRPr sz="2000">
              <a:solidFill>
                <a:schemeClr val="dk1"/>
              </a:solidFill>
              <a:latin typeface="Aharoni"/>
              <a:ea typeface="Aharoni"/>
              <a:cs typeface="Aharoni"/>
              <a:sym typeface="Aharoni"/>
            </a:endParaRPr>
          </a:p>
        </p:txBody>
      </p:sp>
      <p:sp>
        <p:nvSpPr>
          <p:cNvPr id="196" name="Google Shape;196;p7"/>
          <p:cNvSpPr txBox="1"/>
          <p:nvPr/>
        </p:nvSpPr>
        <p:spPr>
          <a:xfrm>
            <a:off x="3946226" y="3277926"/>
            <a:ext cx="423800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haroni"/>
                <a:ea typeface="Aharoni"/>
                <a:cs typeface="Aharoni"/>
                <a:sym typeface="Aharoni"/>
              </a:rPr>
              <a:t>Focus punt</a:t>
            </a:r>
            <a:endParaRPr/>
          </a:p>
        </p:txBody>
      </p:sp>
      <p:sp>
        <p:nvSpPr>
          <p:cNvPr id="197" name="Google Shape;197;p7"/>
          <p:cNvSpPr txBox="1"/>
          <p:nvPr/>
        </p:nvSpPr>
        <p:spPr>
          <a:xfrm>
            <a:off x="4032127" y="568272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Vervolgstappen</a:t>
            </a:r>
            <a:endParaRPr sz="2000">
              <a:solidFill>
                <a:srgbClr val="F2EEDA"/>
              </a:solidFill>
              <a:latin typeface="Aharoni"/>
              <a:ea typeface="Aharoni"/>
              <a:cs typeface="Aharoni"/>
              <a:sym typeface="Aharon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201" name="Shape 201"/>
        <p:cNvGrpSpPr/>
        <p:nvPr/>
      </p:nvGrpSpPr>
      <p:grpSpPr>
        <a:xfrm>
          <a:off x="0" y="0"/>
          <a:ext cx="0" cy="0"/>
          <a:chOff x="0" y="0"/>
          <a:chExt cx="0" cy="0"/>
        </a:xfrm>
      </p:grpSpPr>
      <p:sp>
        <p:nvSpPr>
          <p:cNvPr id="202" name="Google Shape;202;p8"/>
          <p:cNvSpPr txBox="1"/>
          <p:nvPr/>
        </p:nvSpPr>
        <p:spPr>
          <a:xfrm>
            <a:off x="-3383197" y="2928117"/>
            <a:ext cx="2383187"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374151"/>
                </a:solidFill>
                <a:latin typeface="Quicksand"/>
                <a:ea typeface="Quicksand"/>
                <a:cs typeface="Quicksand"/>
                <a:sym typeface="Quicksand"/>
              </a:rPr>
              <a:t>CMD X CMGT</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Kasper</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Tim</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Owen</a:t>
            </a:r>
            <a:endParaRPr/>
          </a:p>
          <a:p>
            <a:pPr indent="0" lvl="0" marL="0" marR="0" rtl="0" algn="l">
              <a:spcBef>
                <a:spcPts val="0"/>
              </a:spcBef>
              <a:spcAft>
                <a:spcPts val="0"/>
              </a:spcAft>
              <a:buNone/>
            </a:pPr>
            <a:r>
              <a:t/>
            </a:r>
            <a:endParaRPr sz="2000">
              <a:solidFill>
                <a:srgbClr val="374151"/>
              </a:solidFill>
              <a:latin typeface="Quicksand"/>
              <a:ea typeface="Quicksand"/>
              <a:cs typeface="Quicksand"/>
              <a:sym typeface="Quicksand"/>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Roy</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Sera</a:t>
            </a:r>
            <a:endParaRPr sz="2000">
              <a:solidFill>
                <a:srgbClr val="374151"/>
              </a:solidFill>
              <a:latin typeface="Quicksand"/>
              <a:ea typeface="Quicksand"/>
              <a:cs typeface="Quicksand"/>
              <a:sym typeface="Quicksand"/>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Tess</a:t>
            </a:r>
            <a:endParaRPr/>
          </a:p>
          <a:p>
            <a:pPr indent="0" lvl="0" marL="0" marR="0" rtl="0" algn="l">
              <a:spcBef>
                <a:spcPts val="0"/>
              </a:spcBef>
              <a:spcAft>
                <a:spcPts val="0"/>
              </a:spcAft>
              <a:buNone/>
            </a:pPr>
            <a:r>
              <a:t/>
            </a:r>
            <a:endParaRPr sz="2000">
              <a:solidFill>
                <a:schemeClr val="dk1"/>
              </a:solidFill>
              <a:latin typeface="Quicksand"/>
              <a:ea typeface="Quicksand"/>
              <a:cs typeface="Quicksand"/>
              <a:sym typeface="Quicksand"/>
            </a:endParaRPr>
          </a:p>
        </p:txBody>
      </p:sp>
      <p:sp>
        <p:nvSpPr>
          <p:cNvPr id="203" name="Google Shape;203;p8"/>
          <p:cNvSpPr/>
          <p:nvPr/>
        </p:nvSpPr>
        <p:spPr>
          <a:xfrm rot="1978262">
            <a:off x="4199420" y="476106"/>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8"/>
          <p:cNvSpPr/>
          <p:nvPr/>
        </p:nvSpPr>
        <p:spPr>
          <a:xfrm rot="1354581">
            <a:off x="4210516" y="476107"/>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8"/>
          <p:cNvSpPr/>
          <p:nvPr/>
        </p:nvSpPr>
        <p:spPr>
          <a:xfrm rot="860625">
            <a:off x="4210516" y="478510"/>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8"/>
          <p:cNvSpPr/>
          <p:nvPr/>
        </p:nvSpPr>
        <p:spPr>
          <a:xfrm rot="376087">
            <a:off x="4237666" y="486554"/>
            <a:ext cx="3653968" cy="5884892"/>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8"/>
          <p:cNvSpPr/>
          <p:nvPr/>
        </p:nvSpPr>
        <p:spPr>
          <a:xfrm>
            <a:off x="4269016" y="419724"/>
            <a:ext cx="3653968" cy="6026045"/>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8"/>
          <p:cNvSpPr txBox="1"/>
          <p:nvPr/>
        </p:nvSpPr>
        <p:spPr>
          <a:xfrm>
            <a:off x="3992528" y="1000749"/>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Wie zijn wij?</a:t>
            </a:r>
            <a:endParaRPr/>
          </a:p>
        </p:txBody>
      </p:sp>
      <p:cxnSp>
        <p:nvCxnSpPr>
          <p:cNvPr id="209" name="Google Shape;209;p8"/>
          <p:cNvCxnSpPr/>
          <p:nvPr/>
        </p:nvCxnSpPr>
        <p:spPr>
          <a:xfrm>
            <a:off x="-5772150" y="2457815"/>
            <a:ext cx="4240925" cy="0"/>
          </a:xfrm>
          <a:prstGeom prst="straightConnector1">
            <a:avLst/>
          </a:prstGeom>
          <a:noFill/>
          <a:ln cap="flat" cmpd="sng" w="25400">
            <a:solidFill>
              <a:srgbClr val="B85B5A"/>
            </a:solidFill>
            <a:prstDash val="solid"/>
            <a:miter lim="800000"/>
            <a:headEnd len="sm" w="sm" type="none"/>
            <a:tailEnd len="sm" w="sm" type="none"/>
          </a:ln>
        </p:spPr>
      </p:cxnSp>
      <p:sp>
        <p:nvSpPr>
          <p:cNvPr id="210" name="Google Shape;210;p8"/>
          <p:cNvSpPr txBox="1"/>
          <p:nvPr/>
        </p:nvSpPr>
        <p:spPr>
          <a:xfrm>
            <a:off x="3884649" y="446810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Vuurvaste Schuivers</a:t>
            </a:r>
            <a:endParaRPr sz="2000">
              <a:solidFill>
                <a:srgbClr val="F2EEDA"/>
              </a:solidFill>
              <a:latin typeface="Aharoni"/>
              <a:ea typeface="Aharoni"/>
              <a:cs typeface="Aharoni"/>
              <a:sym typeface="Aharoni"/>
            </a:endParaRPr>
          </a:p>
        </p:txBody>
      </p:sp>
      <p:sp>
        <p:nvSpPr>
          <p:cNvPr id="211" name="Google Shape;211;p8"/>
          <p:cNvSpPr txBox="1"/>
          <p:nvPr/>
        </p:nvSpPr>
        <p:spPr>
          <a:xfrm>
            <a:off x="3992528" y="2173664"/>
            <a:ext cx="42091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Ontwerpopgave</a:t>
            </a:r>
            <a:endParaRPr sz="2000">
              <a:solidFill>
                <a:srgbClr val="F2EEDA"/>
              </a:solidFill>
              <a:latin typeface="Aharoni"/>
              <a:ea typeface="Aharoni"/>
              <a:cs typeface="Aharoni"/>
              <a:sym typeface="Aharoni"/>
            </a:endParaRPr>
          </a:p>
        </p:txBody>
      </p:sp>
      <p:sp>
        <p:nvSpPr>
          <p:cNvPr id="212" name="Google Shape;212;p8"/>
          <p:cNvSpPr txBox="1"/>
          <p:nvPr/>
        </p:nvSpPr>
        <p:spPr>
          <a:xfrm>
            <a:off x="3946226" y="3277926"/>
            <a:ext cx="423800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Focus punt</a:t>
            </a:r>
            <a:endParaRPr/>
          </a:p>
        </p:txBody>
      </p:sp>
      <p:sp>
        <p:nvSpPr>
          <p:cNvPr id="213" name="Google Shape;213;p8"/>
          <p:cNvSpPr txBox="1"/>
          <p:nvPr/>
        </p:nvSpPr>
        <p:spPr>
          <a:xfrm>
            <a:off x="4032127" y="568272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F2EEDA"/>
                </a:solidFill>
                <a:latin typeface="Aharoni"/>
                <a:ea typeface="Aharoni"/>
                <a:cs typeface="Aharoni"/>
                <a:sym typeface="Aharoni"/>
              </a:rPr>
              <a:t>Vervolgstappen</a:t>
            </a:r>
            <a:endParaRPr sz="2000">
              <a:solidFill>
                <a:srgbClr val="F2EEDA"/>
              </a:solidFill>
              <a:latin typeface="Aharoni"/>
              <a:ea typeface="Aharoni"/>
              <a:cs typeface="Aharoni"/>
              <a:sym typeface="Aharoni"/>
            </a:endParaRPr>
          </a:p>
        </p:txBody>
      </p:sp>
      <p:sp>
        <p:nvSpPr>
          <p:cNvPr id="214" name="Google Shape;214;p8"/>
          <p:cNvSpPr txBox="1"/>
          <p:nvPr/>
        </p:nvSpPr>
        <p:spPr>
          <a:xfrm>
            <a:off x="-6323725" y="973260"/>
            <a:ext cx="617624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Fire Pixels</a:t>
            </a:r>
            <a:endParaRPr/>
          </a:p>
        </p:txBody>
      </p:sp>
      <p:sp>
        <p:nvSpPr>
          <p:cNvPr id="215" name="Google Shape;215;p8"/>
          <p:cNvSpPr txBox="1"/>
          <p:nvPr/>
        </p:nvSpPr>
        <p:spPr>
          <a:xfrm>
            <a:off x="123490" y="-2950102"/>
            <a:ext cx="617624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Fire Pixels</a:t>
            </a:r>
            <a:endParaRPr/>
          </a:p>
        </p:txBody>
      </p:sp>
      <p:pic>
        <p:nvPicPr>
          <p:cNvPr descr="Afbeelding met kleding, gebouw, open haard, warmte&#10;&#10;Automatisch gegenereerde beschrijving" id="216" name="Google Shape;216;p8"/>
          <p:cNvPicPr preferRelativeResize="0"/>
          <p:nvPr/>
        </p:nvPicPr>
        <p:blipFill rotWithShape="1">
          <a:blip r:embed="rId3">
            <a:alphaModFix/>
          </a:blip>
          <a:srcRect b="0" l="0" r="0" t="0"/>
          <a:stretch/>
        </p:blipFill>
        <p:spPr>
          <a:xfrm>
            <a:off x="5231780" y="7367838"/>
            <a:ext cx="6608213" cy="46717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EDA"/>
        </a:solidFill>
      </p:bgPr>
    </p:bg>
    <p:spTree>
      <p:nvGrpSpPr>
        <p:cNvPr id="220" name="Shape 220"/>
        <p:cNvGrpSpPr/>
        <p:nvPr/>
      </p:nvGrpSpPr>
      <p:grpSpPr>
        <a:xfrm>
          <a:off x="0" y="0"/>
          <a:ext cx="0" cy="0"/>
          <a:chOff x="0" y="0"/>
          <a:chExt cx="0" cy="0"/>
        </a:xfrm>
      </p:grpSpPr>
      <p:sp>
        <p:nvSpPr>
          <p:cNvPr id="221" name="Google Shape;221;p9"/>
          <p:cNvSpPr/>
          <p:nvPr/>
        </p:nvSpPr>
        <p:spPr>
          <a:xfrm rot="-8641739">
            <a:off x="13451608" y="476106"/>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9"/>
          <p:cNvSpPr/>
          <p:nvPr/>
        </p:nvSpPr>
        <p:spPr>
          <a:xfrm rot="-9265420">
            <a:off x="13462704" y="476107"/>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9"/>
          <p:cNvSpPr/>
          <p:nvPr/>
        </p:nvSpPr>
        <p:spPr>
          <a:xfrm rot="-9759376">
            <a:off x="13462704" y="478510"/>
            <a:ext cx="3653968" cy="5880023"/>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9"/>
          <p:cNvSpPr/>
          <p:nvPr/>
        </p:nvSpPr>
        <p:spPr>
          <a:xfrm rot="-10243914">
            <a:off x="13489854" y="486554"/>
            <a:ext cx="3653968" cy="5884892"/>
          </a:xfrm>
          <a:prstGeom prst="roundRect">
            <a:avLst>
              <a:gd fmla="val 50000" name="adj"/>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9"/>
          <p:cNvSpPr/>
          <p:nvPr/>
        </p:nvSpPr>
        <p:spPr>
          <a:xfrm>
            <a:off x="13521204" y="419724"/>
            <a:ext cx="3653968" cy="6026045"/>
          </a:xfrm>
          <a:prstGeom prst="roundRect">
            <a:avLst>
              <a:gd fmla="val 40278"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9"/>
          <p:cNvSpPr txBox="1"/>
          <p:nvPr/>
        </p:nvSpPr>
        <p:spPr>
          <a:xfrm>
            <a:off x="13244716" y="1000749"/>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haroni"/>
                <a:ea typeface="Aharoni"/>
                <a:cs typeface="Aharoni"/>
                <a:sym typeface="Aharoni"/>
              </a:rPr>
              <a:t>Wie zijn wij?</a:t>
            </a:r>
            <a:endParaRPr/>
          </a:p>
        </p:txBody>
      </p:sp>
      <p:sp>
        <p:nvSpPr>
          <p:cNvPr id="227" name="Google Shape;227;p9"/>
          <p:cNvSpPr txBox="1"/>
          <p:nvPr/>
        </p:nvSpPr>
        <p:spPr>
          <a:xfrm>
            <a:off x="13136837" y="446810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haroni"/>
                <a:ea typeface="Aharoni"/>
                <a:cs typeface="Aharoni"/>
                <a:sym typeface="Aharoni"/>
              </a:rPr>
              <a:t>Vuurvaste Schuivers</a:t>
            </a:r>
            <a:endParaRPr sz="2000">
              <a:solidFill>
                <a:srgbClr val="C00000"/>
              </a:solidFill>
              <a:latin typeface="Aharoni"/>
              <a:ea typeface="Aharoni"/>
              <a:cs typeface="Aharoni"/>
              <a:sym typeface="Aharoni"/>
            </a:endParaRPr>
          </a:p>
        </p:txBody>
      </p:sp>
      <p:sp>
        <p:nvSpPr>
          <p:cNvPr id="228" name="Google Shape;228;p9"/>
          <p:cNvSpPr txBox="1"/>
          <p:nvPr/>
        </p:nvSpPr>
        <p:spPr>
          <a:xfrm>
            <a:off x="13244716" y="2173664"/>
            <a:ext cx="42091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haroni"/>
                <a:ea typeface="Aharoni"/>
                <a:cs typeface="Aharoni"/>
                <a:sym typeface="Aharoni"/>
              </a:rPr>
              <a:t>Ontwerpopgave</a:t>
            </a:r>
            <a:endParaRPr sz="2000">
              <a:solidFill>
                <a:srgbClr val="C00000"/>
              </a:solidFill>
              <a:latin typeface="Aharoni"/>
              <a:ea typeface="Aharoni"/>
              <a:cs typeface="Aharoni"/>
              <a:sym typeface="Aharoni"/>
            </a:endParaRPr>
          </a:p>
        </p:txBody>
      </p:sp>
      <p:sp>
        <p:nvSpPr>
          <p:cNvPr id="229" name="Google Shape;229;p9"/>
          <p:cNvSpPr txBox="1"/>
          <p:nvPr/>
        </p:nvSpPr>
        <p:spPr>
          <a:xfrm>
            <a:off x="13198414" y="3277926"/>
            <a:ext cx="423800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haroni"/>
                <a:ea typeface="Aharoni"/>
                <a:cs typeface="Aharoni"/>
                <a:sym typeface="Aharoni"/>
              </a:rPr>
              <a:t>Focus punt</a:t>
            </a:r>
            <a:endParaRPr/>
          </a:p>
        </p:txBody>
      </p:sp>
      <p:sp>
        <p:nvSpPr>
          <p:cNvPr id="230" name="Google Shape;230;p9"/>
          <p:cNvSpPr txBox="1"/>
          <p:nvPr/>
        </p:nvSpPr>
        <p:spPr>
          <a:xfrm>
            <a:off x="13284315" y="5682724"/>
            <a:ext cx="41695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haroni"/>
                <a:ea typeface="Aharoni"/>
                <a:cs typeface="Aharoni"/>
                <a:sym typeface="Aharoni"/>
              </a:rPr>
              <a:t>Vervolgstappen</a:t>
            </a:r>
            <a:endParaRPr sz="2000">
              <a:solidFill>
                <a:srgbClr val="C00000"/>
              </a:solidFill>
              <a:latin typeface="Aharoni"/>
              <a:ea typeface="Aharoni"/>
              <a:cs typeface="Aharoni"/>
              <a:sym typeface="Aharoni"/>
            </a:endParaRPr>
          </a:p>
        </p:txBody>
      </p:sp>
      <p:pic>
        <p:nvPicPr>
          <p:cNvPr descr="Afbeelding met kleding, gebouw, open haard, warmte&#10;&#10;Automatisch gegenereerde beschrijving" id="231" name="Google Shape;231;p9"/>
          <p:cNvPicPr preferRelativeResize="0"/>
          <p:nvPr/>
        </p:nvPicPr>
        <p:blipFill rotWithShape="1">
          <a:blip r:embed="rId3">
            <a:alphaModFix/>
          </a:blip>
          <a:srcRect b="0" l="0" r="0" t="0"/>
          <a:stretch/>
        </p:blipFill>
        <p:spPr>
          <a:xfrm>
            <a:off x="5087010" y="1503375"/>
            <a:ext cx="6608213" cy="4671712"/>
          </a:xfrm>
          <a:prstGeom prst="rect">
            <a:avLst/>
          </a:prstGeom>
          <a:noFill/>
          <a:ln>
            <a:noFill/>
          </a:ln>
        </p:spPr>
      </p:pic>
      <p:sp>
        <p:nvSpPr>
          <p:cNvPr id="232" name="Google Shape;232;p9"/>
          <p:cNvSpPr txBox="1"/>
          <p:nvPr/>
        </p:nvSpPr>
        <p:spPr>
          <a:xfrm>
            <a:off x="645694" y="2928117"/>
            <a:ext cx="4684737"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374151"/>
                </a:solidFill>
                <a:latin typeface="Quicksand"/>
                <a:ea typeface="Quicksand"/>
                <a:cs typeface="Quicksand"/>
                <a:sym typeface="Quicksand"/>
              </a:rPr>
              <a:t>CMD X CMGT</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Kasper</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Tim</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Owen</a:t>
            </a:r>
            <a:endParaRPr/>
          </a:p>
          <a:p>
            <a:pPr indent="0" lvl="0" marL="0" marR="0" rtl="0" algn="l">
              <a:spcBef>
                <a:spcPts val="0"/>
              </a:spcBef>
              <a:spcAft>
                <a:spcPts val="0"/>
              </a:spcAft>
              <a:buNone/>
            </a:pPr>
            <a:r>
              <a:t/>
            </a:r>
            <a:endParaRPr sz="2000">
              <a:solidFill>
                <a:srgbClr val="374151"/>
              </a:solidFill>
              <a:latin typeface="Quicksand"/>
              <a:ea typeface="Quicksand"/>
              <a:cs typeface="Quicksand"/>
              <a:sym typeface="Quicksand"/>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Roy</a:t>
            </a:r>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Sera</a:t>
            </a:r>
            <a:endParaRPr sz="2000">
              <a:solidFill>
                <a:srgbClr val="374151"/>
              </a:solidFill>
              <a:latin typeface="Quicksand"/>
              <a:ea typeface="Quicksand"/>
              <a:cs typeface="Quicksand"/>
              <a:sym typeface="Quicksand"/>
            </a:endParaRPr>
          </a:p>
          <a:p>
            <a:pPr indent="-342900" lvl="0" marL="342900" marR="0" rtl="0" algn="l">
              <a:spcBef>
                <a:spcPts val="0"/>
              </a:spcBef>
              <a:spcAft>
                <a:spcPts val="0"/>
              </a:spcAft>
              <a:buClr>
                <a:srgbClr val="374151"/>
              </a:buClr>
              <a:buSzPts val="2000"/>
              <a:buFont typeface="Quicksand"/>
              <a:buChar char="-"/>
            </a:pPr>
            <a:r>
              <a:rPr lang="en-US" sz="2000">
                <a:solidFill>
                  <a:srgbClr val="374151"/>
                </a:solidFill>
                <a:latin typeface="Quicksand"/>
                <a:ea typeface="Quicksand"/>
                <a:cs typeface="Quicksand"/>
                <a:sym typeface="Quicksand"/>
              </a:rPr>
              <a:t>Tess</a:t>
            </a:r>
            <a:endParaRPr/>
          </a:p>
          <a:p>
            <a:pPr indent="0" lvl="0" marL="0" marR="0" rtl="0" algn="l">
              <a:spcBef>
                <a:spcPts val="0"/>
              </a:spcBef>
              <a:spcAft>
                <a:spcPts val="0"/>
              </a:spcAft>
              <a:buNone/>
            </a:pPr>
            <a:r>
              <a:t/>
            </a:r>
            <a:endParaRPr sz="2000">
              <a:solidFill>
                <a:schemeClr val="dk1"/>
              </a:solidFill>
              <a:latin typeface="Quicksand"/>
              <a:ea typeface="Quicksand"/>
              <a:cs typeface="Quicksand"/>
              <a:sym typeface="Quicksand"/>
            </a:endParaRPr>
          </a:p>
        </p:txBody>
      </p:sp>
      <p:sp>
        <p:nvSpPr>
          <p:cNvPr id="233" name="Google Shape;233;p9"/>
          <p:cNvSpPr txBox="1"/>
          <p:nvPr/>
        </p:nvSpPr>
        <p:spPr>
          <a:xfrm>
            <a:off x="809819" y="938489"/>
            <a:ext cx="617624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Fire Pixels</a:t>
            </a:r>
            <a:endParaRPr/>
          </a:p>
        </p:txBody>
      </p:sp>
      <p:sp>
        <p:nvSpPr>
          <p:cNvPr id="234" name="Google Shape;234;p9"/>
          <p:cNvSpPr txBox="1"/>
          <p:nvPr/>
        </p:nvSpPr>
        <p:spPr>
          <a:xfrm>
            <a:off x="867858" y="1038520"/>
            <a:ext cx="617624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Fire Pixels</a:t>
            </a:r>
            <a:endParaRPr/>
          </a:p>
        </p:txBody>
      </p:sp>
      <p:cxnSp>
        <p:nvCxnSpPr>
          <p:cNvPr id="235" name="Google Shape;235;p9"/>
          <p:cNvCxnSpPr/>
          <p:nvPr/>
        </p:nvCxnSpPr>
        <p:spPr>
          <a:xfrm>
            <a:off x="-5510463" y="2457815"/>
            <a:ext cx="4240925" cy="0"/>
          </a:xfrm>
          <a:prstGeom prst="straightConnector1">
            <a:avLst/>
          </a:prstGeom>
          <a:noFill/>
          <a:ln cap="flat" cmpd="sng" w="25400">
            <a:solidFill>
              <a:srgbClr val="B85B5A"/>
            </a:solidFill>
            <a:prstDash val="solid"/>
            <a:miter lim="800000"/>
            <a:headEnd len="sm" w="sm" type="none"/>
            <a:tailEnd len="sm" w="sm" type="none"/>
          </a:ln>
        </p:spPr>
      </p:cxnSp>
      <p:cxnSp>
        <p:nvCxnSpPr>
          <p:cNvPr id="236" name="Google Shape;236;p9"/>
          <p:cNvCxnSpPr/>
          <p:nvPr/>
        </p:nvCxnSpPr>
        <p:spPr>
          <a:xfrm>
            <a:off x="-9387840" y="2236694"/>
            <a:ext cx="9097108" cy="30990"/>
          </a:xfrm>
          <a:prstGeom prst="straightConnector1">
            <a:avLst/>
          </a:prstGeom>
          <a:noFill/>
          <a:ln cap="flat" cmpd="sng" w="25400">
            <a:solidFill>
              <a:srgbClr val="B85B5A"/>
            </a:solidFill>
            <a:prstDash val="solid"/>
            <a:miter lim="800000"/>
            <a:headEnd len="sm" w="sm" type="none"/>
            <a:tailEnd len="sm" w="sm" type="none"/>
          </a:ln>
        </p:spPr>
      </p:cxnSp>
      <p:sp>
        <p:nvSpPr>
          <p:cNvPr id="237" name="Google Shape;237;p9"/>
          <p:cNvSpPr txBox="1"/>
          <p:nvPr/>
        </p:nvSpPr>
        <p:spPr>
          <a:xfrm>
            <a:off x="-8635687" y="641925"/>
            <a:ext cx="889345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rgbClr val="F5B183"/>
                </a:solidFill>
                <a:latin typeface="Righteous"/>
                <a:ea typeface="Righteous"/>
                <a:cs typeface="Righteous"/>
                <a:sym typeface="Righteous"/>
              </a:rPr>
              <a:t>Ontwerpopgave</a:t>
            </a:r>
            <a:endParaRPr sz="9600">
              <a:solidFill>
                <a:srgbClr val="F5B183"/>
              </a:solidFill>
              <a:latin typeface="Righteous"/>
              <a:ea typeface="Righteous"/>
              <a:cs typeface="Righteous"/>
              <a:sym typeface="Righteous"/>
            </a:endParaRPr>
          </a:p>
        </p:txBody>
      </p:sp>
      <p:sp>
        <p:nvSpPr>
          <p:cNvPr id="238" name="Google Shape;238;p9"/>
          <p:cNvSpPr txBox="1"/>
          <p:nvPr/>
        </p:nvSpPr>
        <p:spPr>
          <a:xfrm>
            <a:off x="-8577648" y="741956"/>
            <a:ext cx="900678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latin typeface="Righteous"/>
                <a:ea typeface="Righteous"/>
                <a:cs typeface="Righteous"/>
                <a:sym typeface="Righteous"/>
              </a:rPr>
              <a:t>Ontwerpopgave</a:t>
            </a:r>
            <a:endParaRPr sz="9600">
              <a:latin typeface="Righteous"/>
              <a:ea typeface="Righteous"/>
              <a:cs typeface="Righteous"/>
              <a:sym typeface="Righteou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2023-03-28T15:26:58Z</dcterms:created>
  <dc:creator>Mauricio Revelo</dc:creator>
</cp:coreProperties>
</file>